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1"/>
  </p:notesMasterIdLst>
  <p:handoutMasterIdLst>
    <p:handoutMasterId r:id="rId22"/>
  </p:handoutMasterIdLst>
  <p:sldIdLst>
    <p:sldId id="728" r:id="rId2"/>
    <p:sldId id="726" r:id="rId3"/>
    <p:sldId id="727" r:id="rId4"/>
    <p:sldId id="722" r:id="rId5"/>
    <p:sldId id="723" r:id="rId6"/>
    <p:sldId id="725" r:id="rId7"/>
    <p:sldId id="731" r:id="rId8"/>
    <p:sldId id="732" r:id="rId9"/>
    <p:sldId id="733" r:id="rId10"/>
    <p:sldId id="730" r:id="rId11"/>
    <p:sldId id="735" r:id="rId12"/>
    <p:sldId id="734" r:id="rId13"/>
    <p:sldId id="738" r:id="rId14"/>
    <p:sldId id="737" r:id="rId15"/>
    <p:sldId id="736" r:id="rId16"/>
    <p:sldId id="739" r:id="rId17"/>
    <p:sldId id="742" r:id="rId18"/>
    <p:sldId id="741" r:id="rId19"/>
    <p:sldId id="312" r:id="rId20"/>
  </p:sldIdLst>
  <p:sldSz cx="9144000" cy="6858000" type="screen4x3"/>
  <p:notesSz cx="6797675" cy="9874250"/>
  <p:custShowLst>
    <p:custShow name="Section 1" id="0">
      <p:sldLst/>
    </p:custShow>
    <p:custShow name="Section 4" id="1">
      <p:sldLst/>
    </p:custShow>
    <p:custShow name="Section 5" id="2">
      <p:sldLst/>
    </p:custShow>
    <p:custShow name="Section 2" id="3">
      <p:sldLst/>
    </p:custShow>
    <p:custShow name="Section 3" id="4">
      <p:sldLst/>
    </p:custShow>
    <p:custShow name="Section 6" id="5">
      <p:sldLst/>
    </p:custShow>
  </p:custShowLst>
  <p:defaultTextStyle>
    <a:defPPr>
      <a:defRPr lang="en-US"/>
    </a:defPPr>
    <a:lvl1pPr algn="l" rtl="0" fontAlgn="base">
      <a:spcBef>
        <a:spcPct val="0"/>
      </a:spcBef>
      <a:spcAft>
        <a:spcPct val="0"/>
      </a:spcAft>
      <a:defRPr b="1" kern="1200">
        <a:solidFill>
          <a:schemeClr val="tx1"/>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0000"/>
    <a:srgbClr val="009900"/>
    <a:srgbClr val="FFCC99"/>
    <a:srgbClr val="0033CC"/>
    <a:srgbClr val="0099CC"/>
    <a:srgbClr val="990033"/>
    <a:srgbClr val="800000"/>
    <a:srgbClr val="FF66FF"/>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07" autoAdjust="0"/>
    <p:restoredTop sz="94664" autoAdjust="0"/>
  </p:normalViewPr>
  <p:slideViewPr>
    <p:cSldViewPr>
      <p:cViewPr varScale="1">
        <p:scale>
          <a:sx n="109" d="100"/>
          <a:sy n="109" d="100"/>
        </p:scale>
        <p:origin x="18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34" d="100"/>
          <a:sy n="34" d="100"/>
        </p:scale>
        <p:origin x="-1572" y="-90"/>
      </p:cViewPr>
      <p:guideLst>
        <p:guide orient="horz" pos="3110"/>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defTabSz="966621">
              <a:defRPr sz="1300" b="0"/>
            </a:lvl1pPr>
          </a:lstStyle>
          <a:p>
            <a:endParaRPr lang="en-US"/>
          </a:p>
        </p:txBody>
      </p:sp>
      <p:sp>
        <p:nvSpPr>
          <p:cNvPr id="93187" name="Rectangle 3"/>
          <p:cNvSpPr>
            <a:spLocks noGrp="1" noChangeArrowheads="1"/>
          </p:cNvSpPr>
          <p:nvPr>
            <p:ph type="dt" sz="quarter" idx="1"/>
          </p:nvPr>
        </p:nvSpPr>
        <p:spPr bwMode="auto">
          <a:xfrm>
            <a:off x="3849862"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algn="r" defTabSz="966621">
              <a:defRPr sz="1300" b="0"/>
            </a:lvl1pPr>
          </a:lstStyle>
          <a:p>
            <a:endParaRPr lang="en-US"/>
          </a:p>
        </p:txBody>
      </p:sp>
      <p:sp>
        <p:nvSpPr>
          <p:cNvPr id="93188" name="Rectangle 4"/>
          <p:cNvSpPr>
            <a:spLocks noGrp="1" noChangeArrowheads="1"/>
          </p:cNvSpPr>
          <p:nvPr>
            <p:ph type="ftr" sz="quarter" idx="2"/>
          </p:nvPr>
        </p:nvSpPr>
        <p:spPr bwMode="auto">
          <a:xfrm>
            <a:off x="0"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defTabSz="966621">
              <a:defRPr sz="1300" b="0"/>
            </a:lvl1pPr>
          </a:lstStyle>
          <a:p>
            <a:endParaRPr lang="en-US"/>
          </a:p>
        </p:txBody>
      </p:sp>
      <p:sp>
        <p:nvSpPr>
          <p:cNvPr id="93189" name="Rectangle 5"/>
          <p:cNvSpPr>
            <a:spLocks noGrp="1" noChangeArrowheads="1"/>
          </p:cNvSpPr>
          <p:nvPr>
            <p:ph type="sldNum" sz="quarter" idx="3"/>
          </p:nvPr>
        </p:nvSpPr>
        <p:spPr bwMode="auto">
          <a:xfrm>
            <a:off x="3849862"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algn="r" defTabSz="966621">
              <a:defRPr sz="1300" b="0"/>
            </a:lvl1pPr>
          </a:lstStyle>
          <a:p>
            <a:fld id="{76C46EF2-2FEB-4EE8-AEDE-0FC4BB063622}" type="slidenum">
              <a:rPr lang="en-US"/>
              <a:pPr/>
              <a:t>‹#›</a:t>
            </a:fld>
            <a:endParaRPr lang="en-US"/>
          </a:p>
        </p:txBody>
      </p:sp>
    </p:spTree>
    <p:extLst>
      <p:ext uri="{BB962C8B-B14F-4D97-AF65-F5344CB8AC3E}">
        <p14:creationId xmlns:p14="http://schemas.microsoft.com/office/powerpoint/2010/main" val="3304610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defTabSz="966621">
              <a:defRPr sz="1300" b="0"/>
            </a:lvl1pPr>
          </a:lstStyle>
          <a:p>
            <a:endParaRPr lang="en-US"/>
          </a:p>
        </p:txBody>
      </p:sp>
      <p:sp>
        <p:nvSpPr>
          <p:cNvPr id="98307" name="Rectangle 3"/>
          <p:cNvSpPr>
            <a:spLocks noGrp="1" noChangeArrowheads="1"/>
          </p:cNvSpPr>
          <p:nvPr>
            <p:ph type="dt" idx="1"/>
          </p:nvPr>
        </p:nvSpPr>
        <p:spPr bwMode="auto">
          <a:xfrm>
            <a:off x="3849862" y="0"/>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lvl1pPr algn="r" defTabSz="966621">
              <a:defRPr sz="1300" b="0"/>
            </a:lvl1pPr>
          </a:lstStyle>
          <a:p>
            <a:endParaRPr lang="en-US"/>
          </a:p>
        </p:txBody>
      </p:sp>
      <p:sp>
        <p:nvSpPr>
          <p:cNvPr id="98308" name="Rectangle 4"/>
          <p:cNvSpPr>
            <a:spLocks noGrp="1" noRot="1" noChangeAspect="1" noChangeArrowheads="1" noTextEdit="1"/>
          </p:cNvSpPr>
          <p:nvPr>
            <p:ph type="sldImg" idx="2"/>
          </p:nvPr>
        </p:nvSpPr>
        <p:spPr bwMode="auto">
          <a:xfrm>
            <a:off x="930275" y="741363"/>
            <a:ext cx="4937125"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8309" name="Rectangle 5"/>
          <p:cNvSpPr>
            <a:spLocks noGrp="1" noChangeArrowheads="1"/>
          </p:cNvSpPr>
          <p:nvPr>
            <p:ph type="body" sz="quarter" idx="3"/>
          </p:nvPr>
        </p:nvSpPr>
        <p:spPr bwMode="auto">
          <a:xfrm>
            <a:off x="680384" y="4690945"/>
            <a:ext cx="5436909" cy="4441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10" name="Rectangle 6"/>
          <p:cNvSpPr>
            <a:spLocks noGrp="1" noChangeArrowheads="1"/>
          </p:cNvSpPr>
          <p:nvPr>
            <p:ph type="ftr" sz="quarter" idx="4"/>
          </p:nvPr>
        </p:nvSpPr>
        <p:spPr bwMode="auto">
          <a:xfrm>
            <a:off x="0"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defTabSz="966621">
              <a:defRPr sz="1300" b="0"/>
            </a:lvl1pPr>
          </a:lstStyle>
          <a:p>
            <a:endParaRPr lang="en-US"/>
          </a:p>
        </p:txBody>
      </p:sp>
      <p:sp>
        <p:nvSpPr>
          <p:cNvPr id="98311" name="Rectangle 7"/>
          <p:cNvSpPr>
            <a:spLocks noGrp="1" noChangeArrowheads="1"/>
          </p:cNvSpPr>
          <p:nvPr>
            <p:ph type="sldNum" sz="quarter" idx="5"/>
          </p:nvPr>
        </p:nvSpPr>
        <p:spPr bwMode="auto">
          <a:xfrm>
            <a:off x="3849862" y="9380202"/>
            <a:ext cx="2946276" cy="49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3" tIns="48317" rIns="96633" bIns="48317" numCol="1" anchor="b" anchorCtr="0" compatLnSpc="1">
            <a:prstTxWarp prst="textNoShape">
              <a:avLst/>
            </a:prstTxWarp>
          </a:bodyPr>
          <a:lstStyle>
            <a:lvl1pPr algn="r" defTabSz="966621">
              <a:defRPr sz="1300" b="0"/>
            </a:lvl1pPr>
          </a:lstStyle>
          <a:p>
            <a:fld id="{2341242E-D0D6-4609-B697-F62787828402}" type="slidenum">
              <a:rPr lang="en-US"/>
              <a:pPr/>
              <a:t>‹#›</a:t>
            </a:fld>
            <a:endParaRPr lang="en-US"/>
          </a:p>
        </p:txBody>
      </p:sp>
    </p:spTree>
    <p:extLst>
      <p:ext uri="{BB962C8B-B14F-4D97-AF65-F5344CB8AC3E}">
        <p14:creationId xmlns:p14="http://schemas.microsoft.com/office/powerpoint/2010/main" val="10970905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1026"/>
          <p:cNvSpPr>
            <a:spLocks noGrp="1" noChangeArrowheads="1"/>
          </p:cNvSpPr>
          <p:nvPr>
            <p:ph type="ctrTitle"/>
          </p:nvPr>
        </p:nvSpPr>
        <p:spPr>
          <a:xfrm>
            <a:off x="685800" y="2133600"/>
            <a:ext cx="7772400" cy="1470025"/>
          </a:xfrm>
          <a:prstGeom prst="rect">
            <a:avLst/>
          </a:prstGeom>
        </p:spPr>
        <p:txBody>
          <a:bodyPr/>
          <a:lstStyle>
            <a:lvl1pPr>
              <a:defRPr sz="5400"/>
            </a:lvl1pPr>
          </a:lstStyle>
          <a:p>
            <a:pPr lvl="0"/>
            <a:r>
              <a:rPr lang="en-US" noProof="0" smtClean="0"/>
              <a:t>Click to edit Master title style</a:t>
            </a:r>
          </a:p>
        </p:txBody>
      </p:sp>
      <p:sp>
        <p:nvSpPr>
          <p:cNvPr id="3075" name="Rectangle 1027"/>
          <p:cNvSpPr>
            <a:spLocks noGrp="1" noChangeArrowheads="1"/>
          </p:cNvSpPr>
          <p:nvPr>
            <p:ph type="subTitle" idx="1"/>
          </p:nvPr>
        </p:nvSpPr>
        <p:spPr>
          <a:xfrm>
            <a:off x="1295400" y="3733800"/>
            <a:ext cx="6477000" cy="1524000"/>
          </a:xfrm>
        </p:spPr>
        <p:txBody>
          <a:bodyPr/>
          <a:lstStyle>
            <a:lvl1pPr marL="0" indent="0" algn="ctr">
              <a:defRPr sz="2800" b="1"/>
            </a:lvl1pPr>
          </a:lstStyle>
          <a:p>
            <a:pPr lvl="0"/>
            <a:r>
              <a:rPr lang="en-US" noProof="0" smtClean="0"/>
              <a:t>Click to edit Master subtitle style</a:t>
            </a:r>
          </a:p>
        </p:txBody>
      </p:sp>
      <p:sp>
        <p:nvSpPr>
          <p:cNvPr id="3076" name="Rectangle 1028"/>
          <p:cNvSpPr>
            <a:spLocks noGrp="1" noChangeArrowheads="1"/>
          </p:cNvSpPr>
          <p:nvPr>
            <p:ph type="dt" sz="half" idx="2"/>
          </p:nvPr>
        </p:nvSpPr>
        <p:spPr/>
        <p:txBody>
          <a:bodyPr/>
          <a:lstStyle>
            <a:lvl1pPr>
              <a:defRPr/>
            </a:lvl1pPr>
          </a:lstStyle>
          <a:p>
            <a:endParaRPr lang="en-US"/>
          </a:p>
        </p:txBody>
      </p:sp>
      <p:sp>
        <p:nvSpPr>
          <p:cNvPr id="3077" name="Rectangle 1029"/>
          <p:cNvSpPr>
            <a:spLocks noGrp="1" noChangeArrowheads="1"/>
          </p:cNvSpPr>
          <p:nvPr>
            <p:ph type="ftr" sz="quarter" idx="3"/>
          </p:nvPr>
        </p:nvSpPr>
        <p:spPr/>
        <p:txBody>
          <a:bodyPr/>
          <a:lstStyle>
            <a:lvl1pPr>
              <a:defRPr/>
            </a:lvl1pPr>
          </a:lstStyle>
          <a:p>
            <a:endParaRPr lang="en-US"/>
          </a:p>
        </p:txBody>
      </p:sp>
      <p:sp>
        <p:nvSpPr>
          <p:cNvPr id="3078" name="Rectangle 1030"/>
          <p:cNvSpPr>
            <a:spLocks noGrp="1" noChangeArrowheads="1"/>
          </p:cNvSpPr>
          <p:nvPr>
            <p:ph type="sldNum" sz="quarter" idx="4"/>
          </p:nvPr>
        </p:nvSpPr>
        <p:spPr>
          <a:xfrm>
            <a:off x="6858000" y="6572250"/>
            <a:ext cx="2133600" cy="476250"/>
          </a:xfrm>
          <a:extLst>
            <a:ext uri="{909E8E84-426E-40DD-AFC4-6F175D3DCCD1}">
              <a14:hiddenFill xmlns:a14="http://schemas.microsoft.com/office/drawing/2010/main">
                <a:solidFill>
                  <a:schemeClr val="accent1"/>
                </a:solidFill>
              </a14:hiddenFill>
            </a:ext>
          </a:extLst>
        </p:spPr>
        <p:txBody>
          <a:bodyPr/>
          <a:lstStyle>
            <a:lvl1pPr>
              <a:defRPr/>
            </a:lvl1pPr>
          </a:lstStyle>
          <a:p>
            <a:r>
              <a:rPr lang="en-US"/>
              <a:t>Page </a:t>
            </a:r>
            <a:fld id="{0AD88DE5-9CD2-4250-A343-9D2090B515C7}" type="slidenum">
              <a:rPr lang="en-US"/>
              <a:pPr/>
              <a:t>‹#›</a:t>
            </a:fld>
            <a:endParaRPr lang="en-US"/>
          </a:p>
        </p:txBody>
      </p:sp>
      <p:sp>
        <p:nvSpPr>
          <p:cNvPr id="3079" name="Rectangle 1031"/>
          <p:cNvSpPr>
            <a:spLocks noChangeArrowheads="1"/>
          </p:cNvSpPr>
          <p:nvPr userDrawn="1"/>
        </p:nvSpPr>
        <p:spPr bwMode="auto">
          <a:xfrm>
            <a:off x="0" y="4762"/>
            <a:ext cx="9144000" cy="681037"/>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wrap="none" anchor="ctr"/>
          <a:lstStyle/>
          <a:p>
            <a:endParaRPr lang="en-US"/>
          </a:p>
        </p:txBody>
      </p:sp>
      <p:pic>
        <p:nvPicPr>
          <p:cNvPr id="3082" name="Picture 1034" descr="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86513"/>
            <a:ext cx="444500" cy="457200"/>
          </a:xfrm>
          <a:prstGeom prst="rect">
            <a:avLst/>
          </a:prstGeom>
          <a:noFill/>
          <a:extLst>
            <a:ext uri="{909E8E84-426E-40DD-AFC4-6F175D3DCCD1}">
              <a14:hiddenFill xmlns:a14="http://schemas.microsoft.com/office/drawing/2010/main">
                <a:solidFill>
                  <a:srgbClr val="FFFFFF"/>
                </a:solidFill>
              </a14:hiddenFill>
            </a:ext>
          </a:extLst>
        </p:spPr>
      </p:pic>
      <p:sp>
        <p:nvSpPr>
          <p:cNvPr id="3083" name="Line 1035"/>
          <p:cNvSpPr>
            <a:spLocks noChangeShapeType="1"/>
          </p:cNvSpPr>
          <p:nvPr userDrawn="1"/>
        </p:nvSpPr>
        <p:spPr bwMode="auto">
          <a:xfrm>
            <a:off x="436563" y="6615113"/>
            <a:ext cx="8707437" cy="0"/>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0BED41AA-002C-400C-9E2A-A23756BD25F7}" type="slidenum">
              <a:rPr lang="en-US"/>
              <a:pPr/>
              <a:t>‹#›</a:t>
            </a:fld>
            <a:endParaRPr lang="en-US"/>
          </a:p>
        </p:txBody>
      </p:sp>
    </p:spTree>
    <p:extLst>
      <p:ext uri="{BB962C8B-B14F-4D97-AF65-F5344CB8AC3E}">
        <p14:creationId xmlns:p14="http://schemas.microsoft.com/office/powerpoint/2010/main" val="2415880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533400"/>
            <a:ext cx="2057400" cy="29718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533400"/>
            <a:ext cx="6019800" cy="2971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750AD3E6-3993-48BE-A24F-F3F747AC05FB}" type="slidenum">
              <a:rPr lang="en-US"/>
              <a:pPr/>
              <a:t>‹#›</a:t>
            </a:fld>
            <a:endParaRPr lang="en-US"/>
          </a:p>
        </p:txBody>
      </p:sp>
    </p:spTree>
    <p:extLst>
      <p:ext uri="{BB962C8B-B14F-4D97-AF65-F5344CB8AC3E}">
        <p14:creationId xmlns:p14="http://schemas.microsoft.com/office/powerpoint/2010/main" val="3640665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762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447800"/>
            <a:ext cx="38481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33900" y="1447800"/>
            <a:ext cx="3848100" cy="95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33900" y="2552700"/>
            <a:ext cx="3848100" cy="952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858000" y="6557963"/>
            <a:ext cx="2133600" cy="476250"/>
          </a:xfrm>
        </p:spPr>
        <p:txBody>
          <a:bodyPr/>
          <a:lstStyle>
            <a:lvl1pPr>
              <a:defRPr/>
            </a:lvl1pPr>
          </a:lstStyle>
          <a:p>
            <a:r>
              <a:rPr lang="en-US"/>
              <a:t>Page </a:t>
            </a:r>
            <a:fld id="{59DE377F-B5B8-4D86-97F5-2A5EA8C618F5}" type="slidenum">
              <a:rPr lang="en-US"/>
              <a:pPr/>
              <a:t>‹#›</a:t>
            </a:fld>
            <a:endParaRPr lang="en-US"/>
          </a:p>
        </p:txBody>
      </p:sp>
      <p:sp>
        <p:nvSpPr>
          <p:cNvPr id="9" name="Text Box 144"/>
          <p:cNvSpPr txBox="1">
            <a:spLocks noChangeArrowheads="1"/>
          </p:cNvSpPr>
          <p:nvPr userDrawn="1"/>
        </p:nvSpPr>
        <p:spPr bwMode="auto">
          <a:xfrm>
            <a:off x="5638800" y="6400800"/>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0" i="1" dirty="0">
                <a:solidFill>
                  <a:srgbClr val="CC0000"/>
                </a:solidFill>
              </a:rPr>
              <a:t>Source: </a:t>
            </a:r>
            <a:r>
              <a:rPr lang="en-US" sz="900" b="0" i="1" dirty="0">
                <a:solidFill>
                  <a:srgbClr val="0000FF"/>
                </a:solidFill>
              </a:rPr>
              <a:t>Gallup Pakistan- BHC National Public Opinion Poll </a:t>
            </a:r>
            <a:r>
              <a:rPr lang="en-US" sz="900" b="0" i="1" dirty="0" smtClean="0">
                <a:solidFill>
                  <a:srgbClr val="0000FF"/>
                </a:solidFill>
              </a:rPr>
              <a:t>2012</a:t>
            </a:r>
            <a:endParaRPr lang="en-US" sz="900" b="0" i="1" dirty="0">
              <a:solidFill>
                <a:srgbClr val="0000FF"/>
              </a:solidFill>
            </a:endParaRPr>
          </a:p>
        </p:txBody>
      </p:sp>
    </p:spTree>
    <p:extLst>
      <p:ext uri="{BB962C8B-B14F-4D97-AF65-F5344CB8AC3E}">
        <p14:creationId xmlns:p14="http://schemas.microsoft.com/office/powerpoint/2010/main" val="2727404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C50FD4F0-214A-4A92-A75E-034E3BC3C017}" type="slidenum">
              <a:rPr lang="en-US"/>
              <a:pPr/>
              <a:t>‹#›</a:t>
            </a:fld>
            <a:endParaRPr lang="en-US"/>
          </a:p>
        </p:txBody>
      </p:sp>
    </p:spTree>
    <p:extLst>
      <p:ext uri="{BB962C8B-B14F-4D97-AF65-F5344CB8AC3E}">
        <p14:creationId xmlns:p14="http://schemas.microsoft.com/office/powerpoint/2010/main" val="2469854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r>
              <a:rPr lang="en-US"/>
              <a:t>Page </a:t>
            </a:r>
            <a:fld id="{64EFCA31-029E-4B03-8CB9-F44C134475CF}" type="slidenum">
              <a:rPr lang="en-US"/>
              <a:pPr/>
              <a:t>‹#›</a:t>
            </a:fld>
            <a:endParaRPr lang="en-US"/>
          </a:p>
        </p:txBody>
      </p:sp>
    </p:spTree>
    <p:extLst>
      <p:ext uri="{BB962C8B-B14F-4D97-AF65-F5344CB8AC3E}">
        <p14:creationId xmlns:p14="http://schemas.microsoft.com/office/powerpoint/2010/main" val="2432570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447800"/>
            <a:ext cx="3848100" cy="205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33900" y="1447800"/>
            <a:ext cx="3848100" cy="205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18BB16A8-0E89-430B-AC1D-A82CC87FC459}" type="slidenum">
              <a:rPr lang="en-US"/>
              <a:pPr/>
              <a:t>‹#›</a:t>
            </a:fld>
            <a:endParaRPr lang="en-US"/>
          </a:p>
        </p:txBody>
      </p:sp>
      <p:sp>
        <p:nvSpPr>
          <p:cNvPr id="8" name="Text Box 144"/>
          <p:cNvSpPr txBox="1">
            <a:spLocks noChangeArrowheads="1"/>
          </p:cNvSpPr>
          <p:nvPr userDrawn="1"/>
        </p:nvSpPr>
        <p:spPr bwMode="auto">
          <a:xfrm>
            <a:off x="5638800" y="6400800"/>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0" i="1" dirty="0">
                <a:solidFill>
                  <a:srgbClr val="CC0000"/>
                </a:solidFill>
              </a:rPr>
              <a:t>Source: </a:t>
            </a:r>
            <a:r>
              <a:rPr lang="en-US" sz="900" b="0" i="1" dirty="0">
                <a:solidFill>
                  <a:srgbClr val="0000FF"/>
                </a:solidFill>
              </a:rPr>
              <a:t>Gallup Pakistan- BHC National Public Opinion Poll </a:t>
            </a:r>
            <a:r>
              <a:rPr lang="en-US" sz="900" b="0" i="1" dirty="0" smtClean="0">
                <a:solidFill>
                  <a:srgbClr val="0000FF"/>
                </a:solidFill>
              </a:rPr>
              <a:t>2012</a:t>
            </a:r>
            <a:endParaRPr lang="en-US" sz="900" b="0" i="1" dirty="0">
              <a:solidFill>
                <a:srgbClr val="0000FF"/>
              </a:solidFill>
            </a:endParaRPr>
          </a:p>
        </p:txBody>
      </p:sp>
    </p:spTree>
    <p:extLst>
      <p:ext uri="{BB962C8B-B14F-4D97-AF65-F5344CB8AC3E}">
        <p14:creationId xmlns:p14="http://schemas.microsoft.com/office/powerpoint/2010/main" val="211760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r>
              <a:rPr lang="en-US"/>
              <a:t>Page </a:t>
            </a:r>
            <a:fld id="{32EA03E3-D893-4F9A-8B1B-4DE0F072742C}" type="slidenum">
              <a:rPr lang="en-US"/>
              <a:pPr/>
              <a:t>‹#›</a:t>
            </a:fld>
            <a:endParaRPr lang="en-US"/>
          </a:p>
        </p:txBody>
      </p:sp>
      <p:sp>
        <p:nvSpPr>
          <p:cNvPr id="10" name="Text Box 144"/>
          <p:cNvSpPr txBox="1">
            <a:spLocks noChangeArrowheads="1"/>
          </p:cNvSpPr>
          <p:nvPr userDrawn="1"/>
        </p:nvSpPr>
        <p:spPr bwMode="auto">
          <a:xfrm>
            <a:off x="5638800" y="6400800"/>
            <a:ext cx="4267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0" i="1" dirty="0">
                <a:solidFill>
                  <a:srgbClr val="CC0000"/>
                </a:solidFill>
              </a:rPr>
              <a:t>Source: </a:t>
            </a:r>
            <a:r>
              <a:rPr lang="en-US" sz="900" b="0" i="1" dirty="0">
                <a:solidFill>
                  <a:srgbClr val="0000FF"/>
                </a:solidFill>
              </a:rPr>
              <a:t>Gallup Pakistan- BHC National Public Opinion Poll </a:t>
            </a:r>
            <a:r>
              <a:rPr lang="en-US" sz="900" b="0" i="1" dirty="0" smtClean="0">
                <a:solidFill>
                  <a:srgbClr val="0000FF"/>
                </a:solidFill>
              </a:rPr>
              <a:t>2012</a:t>
            </a:r>
            <a:endParaRPr lang="en-US" sz="900" b="0" i="1" dirty="0">
              <a:solidFill>
                <a:srgbClr val="0000FF"/>
              </a:solidFill>
            </a:endParaRPr>
          </a:p>
        </p:txBody>
      </p:sp>
    </p:spTree>
    <p:extLst>
      <p:ext uri="{BB962C8B-B14F-4D97-AF65-F5344CB8AC3E}">
        <p14:creationId xmlns:p14="http://schemas.microsoft.com/office/powerpoint/2010/main" val="303798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762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r>
              <a:rPr lang="en-US"/>
              <a:t>Page </a:t>
            </a:r>
            <a:fld id="{6A01EF1E-9F97-4A89-B012-F8E526082FFE}" type="slidenum">
              <a:rPr lang="en-US"/>
              <a:pPr/>
              <a:t>‹#›</a:t>
            </a:fld>
            <a:endParaRPr lang="en-US"/>
          </a:p>
        </p:txBody>
      </p:sp>
    </p:spTree>
    <p:extLst>
      <p:ext uri="{BB962C8B-B14F-4D97-AF65-F5344CB8AC3E}">
        <p14:creationId xmlns:p14="http://schemas.microsoft.com/office/powerpoint/2010/main" val="42398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r>
              <a:rPr lang="en-US"/>
              <a:t>Page </a:t>
            </a:r>
            <a:fld id="{EE976782-CBDC-40BA-B555-636C264A76B4}" type="slidenum">
              <a:rPr lang="en-US"/>
              <a:pPr/>
              <a:t>‹#›</a:t>
            </a:fld>
            <a:endParaRPr lang="en-US"/>
          </a:p>
        </p:txBody>
      </p:sp>
    </p:spTree>
    <p:extLst>
      <p:ext uri="{BB962C8B-B14F-4D97-AF65-F5344CB8AC3E}">
        <p14:creationId xmlns:p14="http://schemas.microsoft.com/office/powerpoint/2010/main" val="66042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3394ED08-0A29-41AA-BE5B-41D885BD859F}" type="slidenum">
              <a:rPr lang="en-US"/>
              <a:pPr/>
              <a:t>‹#›</a:t>
            </a:fld>
            <a:endParaRPr lang="en-US"/>
          </a:p>
        </p:txBody>
      </p:sp>
    </p:spTree>
    <p:extLst>
      <p:ext uri="{BB962C8B-B14F-4D97-AF65-F5344CB8AC3E}">
        <p14:creationId xmlns:p14="http://schemas.microsoft.com/office/powerpoint/2010/main" val="7860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r>
              <a:rPr lang="en-US"/>
              <a:t>Page </a:t>
            </a:r>
            <a:fld id="{ACF1DF80-50A5-45CA-9028-43B23080EA69}" type="slidenum">
              <a:rPr lang="en-US"/>
              <a:pPr/>
              <a:t>‹#›</a:t>
            </a:fld>
            <a:endParaRPr lang="en-US"/>
          </a:p>
        </p:txBody>
      </p:sp>
    </p:spTree>
    <p:extLst>
      <p:ext uri="{BB962C8B-B14F-4D97-AF65-F5344CB8AC3E}">
        <p14:creationId xmlns:p14="http://schemas.microsoft.com/office/powerpoint/2010/main" val="1443939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33400" y="1447800"/>
            <a:ext cx="78486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sp>
        <p:nvSpPr>
          <p:cNvPr id="1031" name="Rectangle 7"/>
          <p:cNvSpPr>
            <a:spLocks noChangeArrowheads="1"/>
          </p:cNvSpPr>
          <p:nvPr userDrawn="1"/>
        </p:nvSpPr>
        <p:spPr bwMode="auto">
          <a:xfrm>
            <a:off x="0" y="4763"/>
            <a:ext cx="9144000" cy="690562"/>
          </a:xfrm>
          <a:prstGeom prst="rect">
            <a:avLst/>
          </a:prstGeom>
          <a:solidFill>
            <a:schemeClr val="accent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wrap="none" anchor="ctr"/>
          <a:lstStyle/>
          <a:p>
            <a:pPr algn="ctr"/>
            <a:endParaRPr lang="en-US" b="0"/>
          </a:p>
        </p:txBody>
      </p:sp>
      <p:sp>
        <p:nvSpPr>
          <p:cNvPr id="1030" name="Rectangle 6"/>
          <p:cNvSpPr>
            <a:spLocks noGrp="1" noChangeArrowheads="1"/>
          </p:cNvSpPr>
          <p:nvPr>
            <p:ph type="sldNum" sz="quarter" idx="4"/>
          </p:nvPr>
        </p:nvSpPr>
        <p:spPr bwMode="auto">
          <a:xfrm>
            <a:off x="6858000" y="6557963"/>
            <a:ext cx="2133600" cy="476250"/>
          </a:xfrm>
          <a:prstGeom prst="rect">
            <a:avLst/>
          </a:prstGeom>
          <a:noFill/>
          <a:ln>
            <a:noFill/>
          </a:ln>
          <a:effectLst/>
          <a:extLst>
            <a:ext uri="{909E8E84-426E-40DD-AFC4-6F175D3DCCD1}">
              <a14:hiddenFill xmlns:a14="http://schemas.microsoft.com/office/drawing/2010/main">
                <a:solidFill>
                  <a:srgbClr val="00808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600" b="0">
                <a:solidFill>
                  <a:schemeClr val="accent2"/>
                </a:solidFill>
                <a:latin typeface="+mn-lt"/>
              </a:defRPr>
            </a:lvl1pPr>
          </a:lstStyle>
          <a:p>
            <a:r>
              <a:rPr lang="en-US"/>
              <a:t>Page </a:t>
            </a:r>
            <a:fld id="{8392E0F0-12A5-4E79-802C-B9B44269A544}" type="slidenum">
              <a:rPr lang="en-US"/>
              <a:pPr/>
              <a:t>‹#›</a:t>
            </a:fld>
            <a:endParaRPr lang="en-US"/>
          </a:p>
        </p:txBody>
      </p:sp>
      <p:pic>
        <p:nvPicPr>
          <p:cNvPr id="1038" name="Picture 14" descr="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386513"/>
            <a:ext cx="444500" cy="457200"/>
          </a:xfrm>
          <a:prstGeom prst="rect">
            <a:avLst/>
          </a:prstGeom>
          <a:noFill/>
          <a:extLst>
            <a:ext uri="{909E8E84-426E-40DD-AFC4-6F175D3DCCD1}">
              <a14:hiddenFill xmlns:a14="http://schemas.microsoft.com/office/drawing/2010/main">
                <a:solidFill>
                  <a:srgbClr val="FFFFFF"/>
                </a:solidFill>
              </a14:hiddenFill>
            </a:ext>
          </a:extLst>
        </p:spPr>
      </p:pic>
      <p:sp>
        <p:nvSpPr>
          <p:cNvPr id="1039" name="Line 15"/>
          <p:cNvSpPr>
            <a:spLocks noChangeShapeType="1"/>
          </p:cNvSpPr>
          <p:nvPr userDrawn="1"/>
        </p:nvSpPr>
        <p:spPr bwMode="auto">
          <a:xfrm>
            <a:off x="436563" y="6615113"/>
            <a:ext cx="8707437" cy="0"/>
          </a:xfrm>
          <a:prstGeom prst="line">
            <a:avLst/>
          </a:prstGeom>
          <a:noFill/>
          <a:ln w="127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3200" b="1">
          <a:solidFill>
            <a:srgbClr val="CC0000"/>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2pPr>
      <a:lvl3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3pPr>
      <a:lvl4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4pPr>
      <a:lvl5pPr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5pPr>
      <a:lvl6pPr marL="4572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6pPr>
      <a:lvl7pPr marL="9144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7pPr>
      <a:lvl8pPr marL="13716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8pPr>
      <a:lvl9pPr marL="1828800" algn="ctr" rtl="0" fontAlgn="base">
        <a:spcBef>
          <a:spcPct val="0"/>
        </a:spcBef>
        <a:spcAft>
          <a:spcPct val="0"/>
        </a:spcAft>
        <a:defRPr sz="3200" b="1">
          <a:solidFill>
            <a:srgbClr val="CC0000"/>
          </a:solidFill>
          <a:effectLst>
            <a:outerShdw blurRad="38100" dist="38100" dir="2700000" algn="tl">
              <a:srgbClr val="C0C0C0"/>
            </a:outerShdw>
          </a:effectLst>
          <a:latin typeface="Cambria" pitchFamily="18" charset="0"/>
          <a:cs typeface="Arial" charset="0"/>
        </a:defRPr>
      </a:lvl9pPr>
    </p:titleStyle>
    <p:bodyStyle>
      <a:lvl1pPr marL="342900" indent="-342900" algn="l" rtl="0" fontAlgn="base">
        <a:spcBef>
          <a:spcPct val="20000"/>
        </a:spcBef>
        <a:spcAft>
          <a:spcPct val="0"/>
        </a:spcAft>
        <a:defRPr sz="2400">
          <a:solidFill>
            <a:schemeClr val="accent2"/>
          </a:solidFill>
          <a:latin typeface="+mn-lt"/>
          <a:ea typeface="+mn-ea"/>
          <a:cs typeface="+mn-cs"/>
        </a:defRPr>
      </a:lvl1pPr>
      <a:lvl2pPr marL="742950" indent="-285750" algn="l" rtl="0" fontAlgn="base">
        <a:spcBef>
          <a:spcPct val="20000"/>
        </a:spcBef>
        <a:spcAft>
          <a:spcPct val="0"/>
        </a:spcAft>
        <a:buChar char="•"/>
        <a:defRPr sz="2000">
          <a:solidFill>
            <a:schemeClr val="accent2"/>
          </a:solidFill>
          <a:latin typeface="+mn-lt"/>
          <a:cs typeface="+mn-cs"/>
        </a:defRPr>
      </a:lvl2pPr>
      <a:lvl3pPr marL="1143000" indent="-228600" algn="l" rtl="0" fontAlgn="base">
        <a:spcBef>
          <a:spcPct val="20000"/>
        </a:spcBef>
        <a:spcAft>
          <a:spcPct val="0"/>
        </a:spcAft>
        <a:buChar char="o"/>
        <a:defRPr sz="2000">
          <a:solidFill>
            <a:schemeClr val="accent2"/>
          </a:solidFill>
          <a:latin typeface="+mn-lt"/>
          <a:cs typeface="+mn-cs"/>
        </a:defRPr>
      </a:lvl3pPr>
      <a:lvl4pPr marL="1600200" indent="-228600" algn="l" rtl="0" fontAlgn="base">
        <a:spcBef>
          <a:spcPct val="20000"/>
        </a:spcBef>
        <a:spcAft>
          <a:spcPct val="0"/>
        </a:spcAft>
        <a:buChar char="–"/>
        <a:defRPr sz="2000">
          <a:solidFill>
            <a:schemeClr val="accent2"/>
          </a:solidFill>
          <a:latin typeface="+mn-lt"/>
          <a:cs typeface="+mn-cs"/>
        </a:defRPr>
      </a:lvl4pPr>
      <a:lvl5pPr marL="2057400" indent="-228600" algn="l" rtl="0" fontAlgn="base">
        <a:spcBef>
          <a:spcPct val="20000"/>
        </a:spcBef>
        <a:spcAft>
          <a:spcPct val="0"/>
        </a:spcAft>
        <a:buChar char="»"/>
        <a:defRPr sz="2000">
          <a:solidFill>
            <a:schemeClr val="accent2"/>
          </a:solidFill>
          <a:latin typeface="+mn-lt"/>
          <a:cs typeface="+mn-cs"/>
        </a:defRPr>
      </a:lvl5pPr>
      <a:lvl6pPr marL="2514600" indent="-228600" algn="l" rtl="0" fontAlgn="base">
        <a:spcBef>
          <a:spcPct val="20000"/>
        </a:spcBef>
        <a:spcAft>
          <a:spcPct val="0"/>
        </a:spcAft>
        <a:buChar char="»"/>
        <a:defRPr sz="2000">
          <a:solidFill>
            <a:schemeClr val="accent2"/>
          </a:solidFill>
          <a:latin typeface="+mn-lt"/>
          <a:cs typeface="+mn-cs"/>
        </a:defRPr>
      </a:lvl6pPr>
      <a:lvl7pPr marL="2971800" indent="-228600" algn="l" rtl="0" fontAlgn="base">
        <a:spcBef>
          <a:spcPct val="20000"/>
        </a:spcBef>
        <a:spcAft>
          <a:spcPct val="0"/>
        </a:spcAft>
        <a:buChar char="»"/>
        <a:defRPr sz="2000">
          <a:solidFill>
            <a:schemeClr val="accent2"/>
          </a:solidFill>
          <a:latin typeface="+mn-lt"/>
          <a:cs typeface="+mn-cs"/>
        </a:defRPr>
      </a:lvl7pPr>
      <a:lvl8pPr marL="3429000" indent="-228600" algn="l" rtl="0" fontAlgn="base">
        <a:spcBef>
          <a:spcPct val="20000"/>
        </a:spcBef>
        <a:spcAft>
          <a:spcPct val="0"/>
        </a:spcAft>
        <a:buChar char="»"/>
        <a:defRPr sz="2000">
          <a:solidFill>
            <a:schemeClr val="accent2"/>
          </a:solidFill>
          <a:latin typeface="+mn-lt"/>
          <a:cs typeface="+mn-cs"/>
        </a:defRPr>
      </a:lvl8pPr>
      <a:lvl9pPr marL="3886200" indent="-228600" algn="l" rtl="0" fontAlgn="base">
        <a:spcBef>
          <a:spcPct val="20000"/>
        </a:spcBef>
        <a:spcAft>
          <a:spcPct val="0"/>
        </a:spcAft>
        <a:buChar char="»"/>
        <a:defRPr sz="2000">
          <a:solidFill>
            <a:schemeClr val="accent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hathamhouse.org/expert/alan-wheatley"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euters.com/article/us-northkorea-missiles/north-korea-threatens-to-counter-u-s-over-military-drills-idUSKCN1GF0CT"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timesofindia.indiatimes.com/topic/Belt-and-Road-Initiative" TargetMode="External"/><Relationship Id="rId5" Type="http://schemas.openxmlformats.org/officeDocument/2006/relationships/hyperlink" Target="https://timesofindia.indiatimes.com/topic/Japan" TargetMode="External"/><Relationship Id="rId4" Type="http://schemas.openxmlformats.org/officeDocument/2006/relationships/hyperlink" Target="https://timesofindia.indiatimes.com/topic/United-State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646" y="2725905"/>
            <a:ext cx="7772400" cy="1470025"/>
          </a:xfrm>
        </p:spPr>
        <p:txBody>
          <a:bodyPr>
            <a:normAutofit fontScale="90000"/>
          </a:bodyPr>
          <a:lstStyle/>
          <a:p>
            <a:r>
              <a:rPr lang="en-US" sz="6000" b="1" dirty="0" smtClean="0"/>
              <a:t>CHINA </a:t>
            </a:r>
            <a:br>
              <a:rPr lang="en-US" sz="6000" b="1" dirty="0" smtClean="0"/>
            </a:br>
            <a:r>
              <a:rPr lang="en-US" sz="6000" b="1" dirty="0" smtClean="0"/>
              <a:t>STUDY CIRCLE</a:t>
            </a:r>
            <a:endParaRPr lang="en-US" sz="6000" b="1" dirty="0"/>
          </a:p>
        </p:txBody>
      </p:sp>
      <p:sp>
        <p:nvSpPr>
          <p:cNvPr id="3" name="Subtitle 2"/>
          <p:cNvSpPr>
            <a:spLocks noGrp="1"/>
          </p:cNvSpPr>
          <p:nvPr>
            <p:ph type="subTitle" idx="1"/>
          </p:nvPr>
        </p:nvSpPr>
        <p:spPr>
          <a:xfrm>
            <a:off x="1206500" y="1619250"/>
            <a:ext cx="6400800" cy="1447800"/>
          </a:xfrm>
        </p:spPr>
        <p:txBody>
          <a:bodyPr>
            <a:normAutofit/>
          </a:bodyPr>
          <a:lstStyle/>
          <a:p>
            <a:r>
              <a:rPr lang="en-US" sz="3600" dirty="0" smtClean="0">
                <a:solidFill>
                  <a:schemeClr val="bg1">
                    <a:lumMod val="50000"/>
                  </a:schemeClr>
                </a:solidFill>
              </a:rPr>
              <a:t>Islamabad’s Informal</a:t>
            </a:r>
            <a:endParaRPr lang="en-US" sz="3600" dirty="0">
              <a:solidFill>
                <a:schemeClr val="bg1">
                  <a:lumMod val="50000"/>
                </a:schemeClr>
              </a:solidFill>
            </a:endParaRPr>
          </a:p>
        </p:txBody>
      </p:sp>
      <p:pic>
        <p:nvPicPr>
          <p:cNvPr id="1026" name="Picture 2" descr="Image result for globe phot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438400"/>
            <a:ext cx="1928564" cy="212419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china flag"/>
          <p:cNvSpPr>
            <a:spLocks noChangeAspect="1" noChangeArrowheads="1"/>
          </p:cNvSpPr>
          <p:nvPr/>
        </p:nvSpPr>
        <p:spPr bwMode="auto">
          <a:xfrm>
            <a:off x="129646" y="-180578"/>
            <a:ext cx="254000" cy="381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result for china flag"/>
          <p:cNvSpPr>
            <a:spLocks noChangeAspect="1" noChangeArrowheads="1"/>
          </p:cNvSpPr>
          <p:nvPr/>
        </p:nvSpPr>
        <p:spPr bwMode="auto">
          <a:xfrm>
            <a:off x="256646" y="9922"/>
            <a:ext cx="254000" cy="381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china flag"/>
          <p:cNvSpPr>
            <a:spLocks noChangeAspect="1" noChangeArrowheads="1"/>
          </p:cNvSpPr>
          <p:nvPr/>
        </p:nvSpPr>
        <p:spPr bwMode="auto">
          <a:xfrm>
            <a:off x="383646" y="200422"/>
            <a:ext cx="254000" cy="381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Image result for china fla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2743200"/>
            <a:ext cx="1828800" cy="1447819"/>
          </a:xfrm>
          <a:prstGeom prst="rect">
            <a:avLst/>
          </a:prstGeom>
          <a:noFill/>
          <a:extLst>
            <a:ext uri="{909E8E84-426E-40DD-AFC4-6F175D3DCCD1}">
              <a14:hiddenFill xmlns:a14="http://schemas.microsoft.com/office/drawing/2010/main">
                <a:solidFill>
                  <a:srgbClr val="FFFFFF"/>
                </a:solidFill>
              </a14:hiddenFill>
            </a:ext>
          </a:extLst>
        </p:spPr>
      </p:pic>
      <p:sp>
        <p:nvSpPr>
          <p:cNvPr id="9" name="Subtitle 2"/>
          <p:cNvSpPr txBox="1">
            <a:spLocks/>
          </p:cNvSpPr>
          <p:nvPr/>
        </p:nvSpPr>
        <p:spPr>
          <a:xfrm>
            <a:off x="1295400" y="4876800"/>
            <a:ext cx="6400800" cy="1447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3600" dirty="0" smtClean="0"/>
              <a:t>Fourteen Session</a:t>
            </a:r>
          </a:p>
          <a:p>
            <a:endParaRPr lang="en-US" sz="3600" dirty="0"/>
          </a:p>
        </p:txBody>
      </p:sp>
      <p:sp>
        <p:nvSpPr>
          <p:cNvPr id="10" name="Text Box 27"/>
          <p:cNvSpPr txBox="1">
            <a:spLocks noChangeArrowheads="1"/>
          </p:cNvSpPr>
          <p:nvPr/>
        </p:nvSpPr>
        <p:spPr bwMode="auto">
          <a:xfrm>
            <a:off x="227551" y="45435"/>
            <a:ext cx="237214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dirty="0" smtClean="0">
                <a:solidFill>
                  <a:schemeClr val="accent3">
                    <a:lumMod val="20000"/>
                    <a:lumOff val="80000"/>
                  </a:schemeClr>
                </a:solidFill>
                <a:latin typeface="Cambria" pitchFamily="18" charset="0"/>
              </a:rPr>
              <a:t>Session # 14</a:t>
            </a:r>
            <a:br>
              <a:rPr lang="en-US" dirty="0" smtClean="0">
                <a:solidFill>
                  <a:schemeClr val="accent3">
                    <a:lumMod val="20000"/>
                    <a:lumOff val="80000"/>
                  </a:schemeClr>
                </a:solidFill>
                <a:latin typeface="Cambria" pitchFamily="18" charset="0"/>
              </a:rPr>
            </a:br>
            <a:r>
              <a:rPr lang="en-US" sz="1400" dirty="0" smtClean="0">
                <a:solidFill>
                  <a:schemeClr val="accent3">
                    <a:lumMod val="20000"/>
                    <a:lumOff val="80000"/>
                  </a:schemeClr>
                </a:solidFill>
                <a:latin typeface="Cambria" pitchFamily="18" charset="0"/>
              </a:rPr>
              <a:t>(March 8 2018)</a:t>
            </a:r>
            <a:endParaRPr lang="en-US" sz="1200" b="0" dirty="0">
              <a:solidFill>
                <a:schemeClr val="bg1"/>
              </a:solidFill>
              <a:latin typeface="Cambria" pitchFamily="18" charset="0"/>
            </a:endParaRPr>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Tree>
    <p:extLst>
      <p:ext uri="{BB962C8B-B14F-4D97-AF65-F5344CB8AC3E}">
        <p14:creationId xmlns:p14="http://schemas.microsoft.com/office/powerpoint/2010/main" val="3093357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endParaRPr lang="en-US"/>
          </a:p>
        </p:txBody>
      </p:sp>
      <p:sp>
        <p:nvSpPr>
          <p:cNvPr id="14" name="Content Placeholder 13"/>
          <p:cNvSpPr>
            <a:spLocks noGrp="1"/>
          </p:cNvSpPr>
          <p:nvPr>
            <p:ph idx="1"/>
          </p:nvPr>
        </p:nvSpPr>
        <p:spPr>
          <a:xfrm>
            <a:off x="76200" y="1447800"/>
            <a:ext cx="8305800" cy="4953000"/>
          </a:xfrm>
        </p:spPr>
        <p:txBody>
          <a:bodyPr/>
          <a:lstStyle/>
          <a:p>
            <a:pPr>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Yet China is not a market economy and, on its present course, never will be. Instead, it increasingly controls business as an arm of state power. It sees a vast range of industries as strategic. Its “Made in China 2025” plan, </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aviation</a:t>
            </a:r>
            <a:r>
              <a:rPr lang="en-US" dirty="0">
                <a:solidFill>
                  <a:schemeClr val="tx1"/>
                </a:solidFill>
                <a:latin typeface="Times New Roman" panose="02020603050405020304" pitchFamily="18" charset="0"/>
                <a:cs typeface="Times New Roman" panose="02020603050405020304" pitchFamily="18" charset="0"/>
              </a:rPr>
              <a:t>, tech and energy, which together cover nearly 40% of its manufacturing. </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And China uses business to confront its enemies. </a:t>
            </a:r>
            <a:endParaRPr lang="en-US"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pPr marL="0" indent="0"/>
            <a:r>
              <a:rPr lang="en-US" sz="1400" b="1" dirty="0" err="1" smtClean="0"/>
              <a:t>Source:www.economist.com</a:t>
            </a:r>
            <a:r>
              <a:rPr lang="en-US" sz="1400" b="1" dirty="0" smtClean="0"/>
              <a:t>/news/leaders/21737517-it-bet-china-would-head </a:t>
            </a:r>
            <a:r>
              <a:rPr lang="en-US" sz="1400" b="1" dirty="0"/>
              <a:t>towards-democracy-and-market-economy-gamble-has-failed how?cid1=</a:t>
            </a:r>
            <a:r>
              <a:rPr lang="en-US" sz="1400" b="1" dirty="0" err="1"/>
              <a:t>cust</a:t>
            </a:r>
            <a:r>
              <a:rPr lang="en-US" sz="1400" b="1" dirty="0"/>
              <a:t>/</a:t>
            </a:r>
            <a:r>
              <a:rPr lang="en-US" sz="1400" b="1" dirty="0" err="1"/>
              <a:t>ednew</a:t>
            </a:r>
            <a:r>
              <a:rPr lang="en-US" sz="1400" b="1" dirty="0"/>
              <a:t>/n/</a:t>
            </a:r>
            <a:r>
              <a:rPr lang="en-US" sz="1400" b="1" dirty="0" err="1"/>
              <a:t>bl</a:t>
            </a:r>
            <a:r>
              <a:rPr lang="en-US" sz="1400" b="1" dirty="0"/>
              <a:t>/n/2018031n/owned/n/n/</a:t>
            </a:r>
            <a:r>
              <a:rPr lang="en-US" sz="1400" b="1" dirty="0" err="1"/>
              <a:t>nwl</a:t>
            </a:r>
            <a:r>
              <a:rPr lang="en-US" sz="1400" b="1" dirty="0"/>
              <a:t>/n/n/</a:t>
            </a:r>
            <a:r>
              <a:rPr lang="en-US" sz="1400" b="1" dirty="0" err="1"/>
              <a:t>ap</a:t>
            </a:r>
            <a:r>
              <a:rPr lang="en-US" sz="1400" b="1" dirty="0"/>
              <a:t>/102487/n</a:t>
            </a:r>
            <a:endParaRPr lang="en-US" sz="1400" dirty="0"/>
          </a:p>
          <a:p>
            <a:pPr marL="0" indent="0"/>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Slide Number Placeholder 5"/>
          <p:cNvSpPr>
            <a:spLocks noGrp="1"/>
          </p:cNvSpPr>
          <p:nvPr>
            <p:ph type="sldNum" sz="quarter" idx="12"/>
          </p:nvPr>
        </p:nvSpPr>
        <p:spPr/>
        <p:txBody>
          <a:bodyPr/>
          <a:lstStyle/>
          <a:p>
            <a:r>
              <a:rPr lang="en-US"/>
              <a:t>Page </a:t>
            </a:r>
            <a:fld id="{71C83861-BC47-43EA-B6BC-4BAC46654F65}" type="slidenum">
              <a:rPr lang="en-US"/>
              <a:pPr/>
              <a:t>9</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050"/>
          <a:stretch/>
        </p:blipFill>
        <p:spPr bwMode="auto">
          <a:xfrm>
            <a:off x="7086600" y="11723"/>
            <a:ext cx="1975201" cy="597877"/>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2018)</a:t>
            </a:r>
            <a:endParaRPr lang="en-US" sz="1400" b="0" dirty="0">
              <a:solidFill>
                <a:schemeClr val="bg1"/>
              </a:solidFill>
              <a:latin typeface="Cambria" pitchFamily="18" charset="0"/>
            </a:endParaRPr>
          </a:p>
        </p:txBody>
      </p:sp>
    </p:spTree>
    <p:extLst>
      <p:ext uri="{BB962C8B-B14F-4D97-AF65-F5344CB8AC3E}">
        <p14:creationId xmlns:p14="http://schemas.microsoft.com/office/powerpoint/2010/main" val="1820273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a:xfrm>
            <a:off x="152400" y="1447800"/>
            <a:ext cx="8229600" cy="4876800"/>
          </a:xfrm>
        </p:spPr>
        <p:txBody>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What to do? The West has lost its bet on China, just when its own democracies are suffering a crisis of </a:t>
            </a:r>
            <a:r>
              <a:rPr lang="en-US" dirty="0" smtClean="0">
                <a:latin typeface="Times New Roman" panose="02020603050405020304" pitchFamily="18" charset="0"/>
                <a:cs typeface="Times New Roman" panose="02020603050405020304" pitchFamily="18" charset="0"/>
              </a:rPr>
              <a:t>confidence</a:t>
            </a:r>
            <a:endParaRPr lang="en-US"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It </a:t>
            </a:r>
            <a:r>
              <a:rPr lang="en-US" dirty="0">
                <a:solidFill>
                  <a:schemeClr val="tx1"/>
                </a:solidFill>
                <a:latin typeface="Times New Roman" panose="02020603050405020304" pitchFamily="18" charset="0"/>
                <a:cs typeface="Times New Roman" panose="02020603050405020304" pitchFamily="18" charset="0"/>
              </a:rPr>
              <a:t>should bolster institutions that defend the order it is trying to preserve. </a:t>
            </a:r>
          </a:p>
          <a:p>
            <a:pPr algn="just">
              <a:buFont typeface="Arial" panose="020B0604020202020204" pitchFamily="34" charset="0"/>
              <a:buChar char="•"/>
            </a:pPr>
            <a:r>
              <a:rPr lang="en-US" dirty="0" err="1">
                <a:solidFill>
                  <a:schemeClr val="tx1"/>
                </a:solidFill>
                <a:latin typeface="Times New Roman" panose="02020603050405020304" pitchFamily="18" charset="0"/>
                <a:cs typeface="Times New Roman" panose="02020603050405020304" pitchFamily="18" charset="0"/>
              </a:rPr>
              <a:t>Mr</a:t>
            </a:r>
            <a:r>
              <a:rPr lang="en-US" dirty="0">
                <a:solidFill>
                  <a:schemeClr val="tx1"/>
                </a:solidFill>
                <a:latin typeface="Times New Roman" panose="02020603050405020304" pitchFamily="18" charset="0"/>
                <a:cs typeface="Times New Roman" panose="02020603050405020304" pitchFamily="18" charset="0"/>
              </a:rPr>
              <a:t> Trump should demonstrate his commitment to America’s allies by reconsidering membership of the Trans-Pacific Partnership, as he has hinted. </a:t>
            </a:r>
          </a:p>
          <a:p>
            <a:pPr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To counter China’s hard power, America needs to invest in new weapons systems and, most of all, ensure that it draws closer to its </a:t>
            </a:r>
            <a:r>
              <a:rPr lang="en-US" dirty="0" smtClean="0">
                <a:solidFill>
                  <a:schemeClr val="tx1"/>
                </a:solidFill>
                <a:latin typeface="Times New Roman" panose="02020603050405020304" pitchFamily="18" charset="0"/>
                <a:cs typeface="Times New Roman" panose="02020603050405020304" pitchFamily="18" charset="0"/>
              </a:rPr>
              <a:t>allies.</a:t>
            </a:r>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10</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2730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2" name="Text Placeholder 1"/>
          <p:cNvSpPr>
            <a:spLocks noGrp="1"/>
          </p:cNvSpPr>
          <p:nvPr>
            <p:ph idx="1"/>
          </p:nvPr>
        </p:nvSpPr>
        <p:spPr>
          <a:xfrm>
            <a:off x="76200" y="1371600"/>
            <a:ext cx="8991600" cy="5410200"/>
          </a:xfrm>
        </p:spPr>
        <p:txBody>
          <a:bodyPr/>
          <a:lstStyle/>
          <a:p>
            <a:endParaRPr lang="en-US" sz="1600" b="1" dirty="0" smtClean="0"/>
          </a:p>
          <a:p>
            <a:pPr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To counter China’s sharp power, Western societies should seek to shed light on links between independent foundations, even student groups, and the Chinese state. </a:t>
            </a:r>
            <a:endParaRPr lang="en-US"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To </a:t>
            </a:r>
            <a:r>
              <a:rPr lang="en-US" dirty="0">
                <a:solidFill>
                  <a:schemeClr val="tx1"/>
                </a:solidFill>
                <a:latin typeface="Times New Roman" panose="02020603050405020304" pitchFamily="18" charset="0"/>
                <a:cs typeface="Times New Roman" panose="02020603050405020304" pitchFamily="18" charset="0"/>
              </a:rPr>
              <a:t>counter China’s misuse of economic power, the West </a:t>
            </a:r>
            <a:r>
              <a:rPr lang="en-US">
                <a:solidFill>
                  <a:schemeClr val="tx1"/>
                </a:solidFill>
                <a:latin typeface="Times New Roman" panose="02020603050405020304" pitchFamily="18" charset="0"/>
                <a:cs typeface="Times New Roman" panose="02020603050405020304" pitchFamily="18" charset="0"/>
              </a:rPr>
              <a:t>should </a:t>
            </a:r>
            <a:r>
              <a:rPr lang="en-US" smtClean="0">
                <a:solidFill>
                  <a:schemeClr val="tx1"/>
                </a:solidFill>
                <a:latin typeface="Times New Roman" panose="02020603050405020304" pitchFamily="18" charset="0"/>
                <a:cs typeface="Times New Roman" panose="02020603050405020304" pitchFamily="18" charset="0"/>
              </a:rPr>
              <a:t>analyze </a:t>
            </a:r>
            <a:r>
              <a:rPr lang="en-US" dirty="0">
                <a:solidFill>
                  <a:schemeClr val="tx1"/>
                </a:solidFill>
                <a:latin typeface="Times New Roman" panose="02020603050405020304" pitchFamily="18" charset="0"/>
                <a:cs typeface="Times New Roman" panose="02020603050405020304" pitchFamily="18" charset="0"/>
              </a:rPr>
              <a:t>investments by state-owned companies and, with sensitive technologies, by Chinese companies of any kind</a:t>
            </a:r>
            <a:r>
              <a:rPr lang="en-US" dirty="0" smtClean="0">
                <a:solidFill>
                  <a:schemeClr val="tx1"/>
                </a:solidFill>
                <a:latin typeface="Times New Roman" panose="02020603050405020304" pitchFamily="18" charset="0"/>
                <a:cs typeface="Times New Roman" panose="02020603050405020304" pitchFamily="18" charset="0"/>
              </a:rPr>
              <a:t>.</a:t>
            </a:r>
          </a:p>
          <a:p>
            <a:pPr marL="0" indent="0" algn="just"/>
            <a:r>
              <a:rPr lang="en-US" dirty="0" smtClean="0">
                <a:solidFill>
                  <a:schemeClr val="tx1"/>
                </a:solidFill>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algn="just"/>
            <a:endParaRPr lang="en-US" sz="1600" b="1" dirty="0" smtClean="0"/>
          </a:p>
          <a:p>
            <a:pPr algn="just"/>
            <a:endParaRPr lang="en-US" sz="1600" b="1" dirty="0"/>
          </a:p>
          <a:p>
            <a:pPr algn="just"/>
            <a:endParaRPr lang="en-US" sz="1600" b="1" dirty="0" smtClean="0"/>
          </a:p>
          <a:p>
            <a:pPr algn="just"/>
            <a:endParaRPr lang="en-US" sz="1600" b="1" dirty="0"/>
          </a:p>
          <a:p>
            <a:pPr algn="just"/>
            <a:r>
              <a:rPr lang="en-US" sz="1600" b="1" dirty="0" err="1" smtClean="0"/>
              <a:t>Source:https</a:t>
            </a:r>
            <a:r>
              <a:rPr lang="en-US" sz="1600" b="1" dirty="0"/>
              <a:t>://</a:t>
            </a:r>
            <a:r>
              <a:rPr lang="en-US" sz="1600" b="1" dirty="0" smtClean="0"/>
              <a:t>www.economist.com/news/leaders/21737517-it-bet-china-would-head towards-democracy-and-market-economy-gamble-has-failed how?cid1=</a:t>
            </a:r>
            <a:r>
              <a:rPr lang="en-US" sz="1600" b="1" dirty="0" err="1" smtClean="0"/>
              <a:t>cust</a:t>
            </a:r>
            <a:r>
              <a:rPr lang="en-US" sz="1600" b="1" dirty="0" smtClean="0"/>
              <a:t>/</a:t>
            </a:r>
            <a:r>
              <a:rPr lang="en-US" sz="1600" b="1" dirty="0" err="1" smtClean="0"/>
              <a:t>ednew</a:t>
            </a:r>
            <a:r>
              <a:rPr lang="en-US" sz="1600" b="1" dirty="0" smtClean="0"/>
              <a:t>/n/</a:t>
            </a:r>
            <a:r>
              <a:rPr lang="en-US" sz="1600" b="1" dirty="0" err="1" smtClean="0"/>
              <a:t>bl</a:t>
            </a:r>
            <a:r>
              <a:rPr lang="en-US" sz="1600" b="1" dirty="0" smtClean="0"/>
              <a:t>/n/2018031n/owned/n/n/</a:t>
            </a:r>
            <a:r>
              <a:rPr lang="en-US" sz="1600" b="1" dirty="0" err="1" smtClean="0"/>
              <a:t>nwl</a:t>
            </a:r>
            <a:r>
              <a:rPr lang="en-US" sz="1600" b="1" dirty="0" smtClean="0"/>
              <a:t>/n/n/</a:t>
            </a:r>
            <a:r>
              <a:rPr lang="en-US" sz="1600" b="1" dirty="0" err="1" smtClean="0"/>
              <a:t>ap</a:t>
            </a:r>
            <a:r>
              <a:rPr lang="en-US" sz="1600" b="1" dirty="0" smtClean="0"/>
              <a:t>/102487/n</a:t>
            </a:r>
            <a:endParaRPr lang="en-US" sz="1600" dirty="0"/>
          </a:p>
          <a:p>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11</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5321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33400"/>
            <a:ext cx="9144000" cy="838200"/>
          </a:xfrm>
        </p:spPr>
        <p:txBody>
          <a:bodyPr/>
          <a:lstStyle/>
          <a:p>
            <a:r>
              <a:rPr lang="en-US" sz="2400" dirty="0" smtClean="0">
                <a:effectLst/>
                <a:latin typeface="Times New Roman" panose="02020603050405020304" pitchFamily="18" charset="0"/>
                <a:cs typeface="Times New Roman" panose="02020603050405020304" pitchFamily="18" charset="0"/>
              </a:rPr>
              <a:t>China’s </a:t>
            </a:r>
            <a:r>
              <a:rPr lang="en-US" sz="2400" dirty="0">
                <a:effectLst/>
                <a:latin typeface="Times New Roman" panose="02020603050405020304" pitchFamily="18" charset="0"/>
                <a:cs typeface="Times New Roman" panose="02020603050405020304" pitchFamily="18" charset="0"/>
              </a:rPr>
              <a:t>Outgoing Central Bank Governor Leaves an Impressive but Fragile </a:t>
            </a:r>
            <a:r>
              <a:rPr lang="en-US" sz="2400" dirty="0" smtClean="0">
                <a:effectLst/>
                <a:latin typeface="Times New Roman" panose="02020603050405020304" pitchFamily="18" charset="0"/>
                <a:cs typeface="Times New Roman" panose="02020603050405020304" pitchFamily="18" charset="0"/>
              </a:rPr>
              <a:t>Legacy 06 </a:t>
            </a:r>
            <a:r>
              <a:rPr lang="en-US" sz="2400" dirty="0">
                <a:effectLst/>
                <a:latin typeface="Times New Roman" panose="02020603050405020304" pitchFamily="18" charset="0"/>
                <a:cs typeface="Times New Roman" panose="02020603050405020304" pitchFamily="18" charset="0"/>
              </a:rPr>
              <a:t>March 2018</a:t>
            </a:r>
            <a:br>
              <a:rPr lang="en-US" sz="2400" dirty="0">
                <a:effectLst/>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2" name="Text Placeholder 1"/>
          <p:cNvSpPr>
            <a:spLocks noGrp="1"/>
          </p:cNvSpPr>
          <p:nvPr>
            <p:ph idx="1"/>
          </p:nvPr>
        </p:nvSpPr>
        <p:spPr>
          <a:xfrm>
            <a:off x="76200" y="2057400"/>
            <a:ext cx="8991600" cy="4724400"/>
          </a:xfrm>
        </p:spPr>
        <p:txBody>
          <a:bodyPr/>
          <a:lstStyle/>
          <a:p>
            <a:endParaRPr lang="en-US" sz="1600" b="1" dirty="0" smtClean="0"/>
          </a:p>
          <a:p>
            <a:pPr marL="0" indent="0" algn="just"/>
            <a:r>
              <a:rPr lang="en-US" dirty="0" smtClean="0">
                <a:solidFill>
                  <a:schemeClr val="tx1"/>
                </a:solidFill>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algn="just"/>
            <a:endParaRPr lang="en-US" sz="1600" b="1" dirty="0" smtClean="0"/>
          </a:p>
          <a:p>
            <a:pPr algn="just"/>
            <a:endParaRPr lang="en-US" sz="1600" b="1" dirty="0"/>
          </a:p>
          <a:p>
            <a:pPr algn="just"/>
            <a:endParaRPr lang="en-US" sz="1600" b="1" dirty="0" smtClean="0"/>
          </a:p>
          <a:p>
            <a:pPr algn="just"/>
            <a:endParaRPr lang="en-US" sz="1600" b="1" dirty="0"/>
          </a:p>
          <a:p>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12</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0" y="1600200"/>
            <a:ext cx="1905000" cy="3224794"/>
          </a:xfrm>
          <a:prstGeom prst="rect">
            <a:avLst/>
          </a:prstGeom>
        </p:spPr>
        <p:txBody>
          <a:bodyPr wrap="square">
            <a:spAutoFit/>
          </a:bodyPr>
          <a:lstStyle/>
          <a:p>
            <a:pPr>
              <a:lnSpc>
                <a:spcPct val="107000"/>
              </a:lnSpc>
              <a:spcBef>
                <a:spcPts val="0"/>
              </a:spcBef>
              <a:spcAft>
                <a:spcPts val="0"/>
              </a:spcAft>
            </a:pPr>
            <a:r>
              <a:rPr lang="en-US" u="sng" dirty="0">
                <a:solidFill>
                  <a:srgbClr val="005984"/>
                </a:solidFill>
                <a:latin typeface="inherit"/>
                <a:ea typeface="Times New Roman" panose="02020603050405020304" pitchFamily="18" charset="0"/>
                <a:cs typeface="Times New Roman" panose="02020603050405020304" pitchFamily="18" charset="0"/>
                <a:hlinkClick r:id="rId3"/>
              </a:rPr>
              <a:t>Alan Wheatley</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1100" dirty="0" smtClean="0">
                <a:solidFill>
                  <a:srgbClr val="1C3541"/>
                </a:solidFill>
                <a:latin typeface="Proxima N W15 Reg"/>
                <a:ea typeface="Times New Roman" panose="02020603050405020304" pitchFamily="18" charset="0"/>
                <a:cs typeface="Times New Roman" panose="02020603050405020304" pitchFamily="18" charset="0"/>
              </a:rPr>
              <a:t>Associate </a:t>
            </a:r>
            <a:r>
              <a:rPr lang="en-US" sz="1100" dirty="0">
                <a:solidFill>
                  <a:srgbClr val="1C3541"/>
                </a:solidFill>
                <a:latin typeface="Proxima N W15 Reg"/>
                <a:ea typeface="Times New Roman" panose="02020603050405020304" pitchFamily="18" charset="0"/>
                <a:cs typeface="Times New Roman" panose="02020603050405020304" pitchFamily="18" charset="0"/>
              </a:rPr>
              <a:t>Fellow, Global Economy and Finance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Zhou </a:t>
            </a:r>
            <a:r>
              <a:rPr lang="en-US" sz="1600" dirty="0" err="1">
                <a:latin typeface="Times New Roman" panose="02020603050405020304" pitchFamily="18" charset="0"/>
                <a:ea typeface="Times New Roman" panose="02020603050405020304" pitchFamily="18" charset="0"/>
                <a:cs typeface="Times New Roman" panose="02020603050405020304" pitchFamily="18" charset="0"/>
              </a:rPr>
              <a:t>Xiaochuan</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 made great strides in economic liberalization, but consolidating his progress depends on Xi Jinping and the Communist Party.</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1905000" y="1219200"/>
            <a:ext cx="7162800" cy="5625899"/>
          </a:xfrm>
          <a:prstGeom prst="rect">
            <a:avLst/>
          </a:prstGeom>
        </p:spPr>
        <p:txBody>
          <a:bodyPr wrap="square">
            <a:spAutoFit/>
          </a:bodyPr>
          <a:lstStyle/>
          <a:p>
            <a:pPr>
              <a:lnSpc>
                <a:spcPct val="107000"/>
              </a:lnSpc>
              <a:spcBef>
                <a:spcPts val="0"/>
              </a:spcBef>
              <a:spcAft>
                <a:spcPts val="1200"/>
              </a:spcAft>
            </a:pPr>
            <a:endParaRPr lang="en-US" dirty="0" smtClean="0">
              <a:latin typeface="inherit"/>
              <a:ea typeface="Times New Roman" panose="02020603050405020304" pitchFamily="18" charset="0"/>
              <a:cs typeface="Times New Roman" panose="02020603050405020304" pitchFamily="18" charset="0"/>
            </a:endParaRPr>
          </a:p>
          <a:p>
            <a:pPr algn="just">
              <a:lnSpc>
                <a:spcPct val="107000"/>
              </a:lnSpc>
              <a:spcBef>
                <a:spcPts val="0"/>
              </a:spcBef>
              <a:spcAft>
                <a:spcPts val="1200"/>
              </a:spcAft>
            </a:pPr>
            <a:r>
              <a:rPr lang="en-US" b="0" dirty="0" smtClean="0">
                <a:latin typeface="Times New Roman" panose="02020603050405020304" pitchFamily="18" charset="0"/>
                <a:ea typeface="Times New Roman" panose="02020603050405020304" pitchFamily="18" charset="0"/>
                <a:cs typeface="Times New Roman" panose="02020603050405020304" pitchFamily="18" charset="0"/>
              </a:rPr>
              <a:t>During </a:t>
            </a:r>
            <a:r>
              <a:rPr lang="en-US" b="0" dirty="0">
                <a:latin typeface="Times New Roman" panose="02020603050405020304" pitchFamily="18" charset="0"/>
                <a:ea typeface="Times New Roman" panose="02020603050405020304" pitchFamily="18" charset="0"/>
                <a:cs typeface="Times New Roman" panose="02020603050405020304" pitchFamily="18" charset="0"/>
              </a:rPr>
              <a:t>his 15 years in office, Zhou </a:t>
            </a:r>
            <a:r>
              <a:rPr lang="en-US" b="0" dirty="0" err="1">
                <a:latin typeface="Times New Roman" panose="02020603050405020304" pitchFamily="18" charset="0"/>
                <a:ea typeface="Times New Roman" panose="02020603050405020304" pitchFamily="18" charset="0"/>
                <a:cs typeface="Times New Roman" panose="02020603050405020304" pitchFamily="18" charset="0"/>
              </a:rPr>
              <a:t>Xiaochuan</a:t>
            </a:r>
            <a:r>
              <a:rPr lang="en-US" b="0" dirty="0">
                <a:latin typeface="Times New Roman" panose="02020603050405020304" pitchFamily="18" charset="0"/>
                <a:ea typeface="Times New Roman" panose="02020603050405020304" pitchFamily="18" charset="0"/>
                <a:cs typeface="Times New Roman" panose="02020603050405020304" pitchFamily="18" charset="0"/>
              </a:rPr>
              <a:t> has freed up China’s financial </a:t>
            </a:r>
            <a:r>
              <a:rPr lang="en-US" b="0" dirty="0" smtClean="0">
                <a:latin typeface="Times New Roman" panose="02020603050405020304" pitchFamily="18" charset="0"/>
                <a:ea typeface="Times New Roman" panose="02020603050405020304" pitchFamily="18" charset="0"/>
                <a:cs typeface="Times New Roman" panose="02020603050405020304" pitchFamily="18" charset="0"/>
              </a:rPr>
              <a:t>markets, </a:t>
            </a:r>
            <a:r>
              <a:rPr lang="en-US" b="0" dirty="0">
                <a:latin typeface="Times New Roman" panose="02020603050405020304" pitchFamily="18" charset="0"/>
                <a:ea typeface="Times New Roman" panose="02020603050405020304" pitchFamily="18" charset="0"/>
                <a:cs typeface="Times New Roman" panose="02020603050405020304" pitchFamily="18" charset="0"/>
              </a:rPr>
              <a:t>expanded capital flows and presided over generally strong growth and low inflation. But as he prepares to retire as governor of the People’s Bank of China (</a:t>
            </a:r>
            <a:r>
              <a:rPr lang="en-US" b="0" dirty="0" err="1">
                <a:latin typeface="Times New Roman" panose="02020603050405020304" pitchFamily="18" charset="0"/>
                <a:ea typeface="Times New Roman" panose="02020603050405020304" pitchFamily="18" charset="0"/>
                <a:cs typeface="Times New Roman" panose="02020603050405020304" pitchFamily="18" charset="0"/>
              </a:rPr>
              <a:t>PBoC</a:t>
            </a:r>
            <a:r>
              <a:rPr lang="en-US" b="0" dirty="0">
                <a:latin typeface="Times New Roman" panose="02020603050405020304" pitchFamily="18" charset="0"/>
                <a:ea typeface="Times New Roman" panose="02020603050405020304" pitchFamily="18" charset="0"/>
                <a:cs typeface="Times New Roman" panose="02020603050405020304" pitchFamily="18" charset="0"/>
              </a:rPr>
              <a:t>), Zhou, 70, knows his legacy is not yet secure</a:t>
            </a:r>
            <a:r>
              <a:rPr lang="en-US" b="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en-US" b="0" dirty="0">
                <a:latin typeface="Times New Roman" panose="02020603050405020304" pitchFamily="18" charset="0"/>
                <a:cs typeface="Times New Roman" panose="02020603050405020304" pitchFamily="18" charset="0"/>
              </a:rPr>
              <a:t> </a:t>
            </a:r>
            <a:endParaRPr lang="en-US" b="0" dirty="0" smtClean="0">
              <a:latin typeface="Times New Roman" panose="02020603050405020304" pitchFamily="18" charset="0"/>
              <a:cs typeface="Times New Roman" panose="02020603050405020304" pitchFamily="18" charset="0"/>
            </a:endParaRPr>
          </a:p>
          <a:p>
            <a:pPr algn="just">
              <a:lnSpc>
                <a:spcPct val="107000"/>
              </a:lnSpc>
              <a:spcBef>
                <a:spcPts val="0"/>
              </a:spcBef>
              <a:spcAft>
                <a:spcPts val="1200"/>
              </a:spcAft>
            </a:pPr>
            <a:r>
              <a:rPr lang="en-US" b="0" dirty="0" smtClean="0">
                <a:latin typeface="Times New Roman" panose="02020603050405020304" pitchFamily="18" charset="0"/>
                <a:cs typeface="Times New Roman" panose="02020603050405020304" pitchFamily="18" charset="0"/>
              </a:rPr>
              <a:t>Unlike </a:t>
            </a:r>
            <a:r>
              <a:rPr lang="en-US" b="0" dirty="0">
                <a:latin typeface="Times New Roman" panose="02020603050405020304" pitchFamily="18" charset="0"/>
                <a:cs typeface="Times New Roman" panose="02020603050405020304" pitchFamily="18" charset="0"/>
              </a:rPr>
              <a:t>in the West, the powers of China’s central bank governor are limited. The </a:t>
            </a:r>
            <a:r>
              <a:rPr lang="en-US" b="0" dirty="0" err="1">
                <a:latin typeface="Times New Roman" panose="02020603050405020304" pitchFamily="18" charset="0"/>
                <a:cs typeface="Times New Roman" panose="02020603050405020304" pitchFamily="18" charset="0"/>
              </a:rPr>
              <a:t>PBoC</a:t>
            </a:r>
            <a:r>
              <a:rPr lang="en-US" b="0" dirty="0">
                <a:latin typeface="Times New Roman" panose="02020603050405020304" pitchFamily="18" charset="0"/>
                <a:cs typeface="Times New Roman" panose="02020603050405020304" pitchFamily="18" charset="0"/>
              </a:rPr>
              <a:t> comes relatively low down in the bureaucratic pecking order. The bank is not independent. It executes monetary policy, but the big decisions on the level of interest rates and the value of the currency are made at the highest </a:t>
            </a:r>
            <a:r>
              <a:rPr lang="en-US" b="0" dirty="0" smtClean="0">
                <a:latin typeface="Times New Roman" panose="02020603050405020304" pitchFamily="18" charset="0"/>
                <a:cs typeface="Times New Roman" panose="02020603050405020304" pitchFamily="18" charset="0"/>
              </a:rPr>
              <a:t>levels </a:t>
            </a:r>
            <a:r>
              <a:rPr lang="en-US" b="0" dirty="0">
                <a:latin typeface="Times New Roman" panose="02020603050405020304" pitchFamily="18" charset="0"/>
                <a:cs typeface="Times New Roman" panose="02020603050405020304" pitchFamily="18" charset="0"/>
              </a:rPr>
              <a:t>of the ruling Communist Party.</a:t>
            </a:r>
          </a:p>
          <a:p>
            <a:pPr>
              <a:lnSpc>
                <a:spcPct val="107000"/>
              </a:lnSpc>
              <a:spcBef>
                <a:spcPts val="0"/>
              </a:spcBef>
              <a:spcAft>
                <a:spcPts val="1200"/>
              </a:spcAft>
            </a:pPr>
            <a:endParaRPr lang="en-US" sz="1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1200"/>
              </a:spcAft>
            </a:pPr>
            <a:endParaRPr lang="en-US" sz="1600"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0"/>
              </a:spcBef>
              <a:spcAft>
                <a:spcPts val="1200"/>
              </a:spcAft>
            </a:pPr>
            <a:r>
              <a:rPr lang="en-US" sz="1600"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Source</a:t>
            </a:r>
            <a:r>
              <a:rPr lang="en-US" sz="1600"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dirty="0" smtClean="0">
                <a:solidFill>
                  <a:schemeClr val="accent6">
                    <a:lumMod val="75000"/>
                  </a:schemeClr>
                </a:solidFill>
                <a:latin typeface="Times New Roman" panose="02020603050405020304" pitchFamily="18" charset="0"/>
                <a:cs typeface="Times New Roman" panose="02020603050405020304" pitchFamily="18" charset="0"/>
              </a:rPr>
              <a:t>https</a:t>
            </a:r>
            <a:r>
              <a:rPr lang="en-US" sz="1600" dirty="0">
                <a:solidFill>
                  <a:schemeClr val="accent6">
                    <a:lumMod val="75000"/>
                  </a:schemeClr>
                </a:solidFill>
                <a:latin typeface="Times New Roman" panose="02020603050405020304" pitchFamily="18" charset="0"/>
                <a:cs typeface="Times New Roman" panose="02020603050405020304" pitchFamily="18" charset="0"/>
              </a:rPr>
              <a:t>://www.chathamhouse.org/expert/comment/china-s-outgoing-central-bank-governor-leaves-impressive-fragile-legacy</a:t>
            </a:r>
            <a:r>
              <a:rPr lang="en-US" dirty="0"/>
              <a:t>	</a:t>
            </a:r>
          </a:p>
          <a:p>
            <a:pPr>
              <a:lnSpc>
                <a:spcPct val="107000"/>
              </a:lnSpc>
              <a:spcBef>
                <a:spcPts val="0"/>
              </a:spcBef>
              <a:spcAft>
                <a:spcPts val="12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0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New source</a:t>
            </a:r>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13</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Content Placeholder 9" descr="http://img.silkroad.news.cn/templates/silkroad/en2017/images/logo.pn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1066801"/>
            <a:ext cx="4406349" cy="990600"/>
          </a:xfrm>
          <a:prstGeom prst="rect">
            <a:avLst/>
          </a:prstGeom>
          <a:noFill/>
          <a:ln>
            <a:noFill/>
          </a:ln>
        </p:spPr>
      </p:pic>
      <p:sp>
        <p:nvSpPr>
          <p:cNvPr id="3" name="Rectangle 2"/>
          <p:cNvSpPr/>
          <p:nvPr/>
        </p:nvSpPr>
        <p:spPr>
          <a:xfrm>
            <a:off x="228600" y="2133600"/>
            <a:ext cx="8763000" cy="4678204"/>
          </a:xfrm>
          <a:prstGeom prst="rect">
            <a:avLst/>
          </a:prstGeom>
        </p:spPr>
        <p:txBody>
          <a:bodyPr wrap="square">
            <a:spAutoFit/>
          </a:bodyPr>
          <a:lstStyle/>
          <a:p>
            <a:pPr algn="just"/>
            <a:endParaRPr lang="en-US" sz="2000" b="0" dirty="0" smtClean="0">
              <a:solidFill>
                <a:srgbClr val="31313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0" dirty="0" smtClean="0">
                <a:solidFill>
                  <a:srgbClr val="313131"/>
                </a:solidFill>
                <a:latin typeface="Times New Roman" panose="02020603050405020304" pitchFamily="18" charset="0"/>
                <a:ea typeface="Times New Roman" panose="02020603050405020304" pitchFamily="18" charset="0"/>
                <a:cs typeface="Times New Roman" panose="02020603050405020304" pitchFamily="18" charset="0"/>
              </a:rPr>
              <a:t> The </a:t>
            </a:r>
            <a:r>
              <a:rPr lang="en-US" sz="2000" b="0" dirty="0">
                <a:solidFill>
                  <a:srgbClr val="313131"/>
                </a:solidFill>
                <a:latin typeface="Times New Roman" panose="02020603050405020304" pitchFamily="18" charset="0"/>
                <a:ea typeface="Times New Roman" panose="02020603050405020304" pitchFamily="18" charset="0"/>
                <a:cs typeface="Times New Roman" panose="02020603050405020304" pitchFamily="18" charset="0"/>
              </a:rPr>
              <a:t>wake of a major restructuring, CEIS launched in July 2015 a series of new products and services in response to China's "Belt and Road" Initiative, with Xinhua Silk Road Information Department at the </a:t>
            </a:r>
            <a:r>
              <a:rPr lang="en-US" sz="2000" b="0" dirty="0" smtClean="0">
                <a:solidFill>
                  <a:srgbClr val="313131"/>
                </a:solidFill>
                <a:latin typeface="Times New Roman" panose="02020603050405020304" pitchFamily="18" charset="0"/>
                <a:ea typeface="Times New Roman" panose="02020603050405020304" pitchFamily="18" charset="0"/>
                <a:cs typeface="Times New Roman" panose="02020603050405020304" pitchFamily="18" charset="0"/>
              </a:rPr>
              <a:t>helm.</a:t>
            </a:r>
          </a:p>
          <a:p>
            <a:pPr algn="just"/>
            <a:endParaRPr lang="en-US" sz="2000" b="0" dirty="0" smtClean="0">
              <a:solidFill>
                <a:srgbClr val="313131"/>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0" dirty="0">
                <a:latin typeface="Times New Roman" panose="02020603050405020304" pitchFamily="18" charset="0"/>
                <a:cs typeface="Times New Roman" panose="02020603050405020304" pitchFamily="18" charset="0"/>
              </a:rPr>
              <a:t>As a multi-language platform focusing on information related to the “Belt and Road” Initiative, Xinhua Silk Road serves global participants of the initiative with all-dimensional, full workflow information products and consulting services, in a bid to help Chinese companies “go out” and companies outside China “come in.” </a:t>
            </a:r>
            <a:endParaRPr lang="en-US" sz="2000" b="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000" b="0" dirty="0" smtClean="0">
                <a:latin typeface="Times New Roman" panose="02020603050405020304" pitchFamily="18" charset="0"/>
                <a:cs typeface="Times New Roman" panose="02020603050405020304" pitchFamily="18" charset="0"/>
              </a:rPr>
              <a:t>Its </a:t>
            </a:r>
            <a:r>
              <a:rPr lang="en-US" sz="2000" b="0" dirty="0">
                <a:latin typeface="Times New Roman" panose="02020603050405020304" pitchFamily="18" charset="0"/>
                <a:cs typeface="Times New Roman" panose="02020603050405020304" pitchFamily="18" charset="0"/>
              </a:rPr>
              <a:t>services cover information search engine, country-specific research, business project release and trade matching, as well as investment and international trade-related customized services covering such fields as finance, </a:t>
            </a:r>
            <a:r>
              <a:rPr lang="en-US" sz="2000" b="0" dirty="0" smtClean="0">
                <a:latin typeface="Times New Roman" panose="02020603050405020304" pitchFamily="18" charset="0"/>
                <a:cs typeface="Times New Roman" panose="02020603050405020304" pitchFamily="18" charset="0"/>
              </a:rPr>
              <a:t>accounting</a:t>
            </a:r>
            <a:r>
              <a:rPr lang="en-US" sz="2000" b="0" dirty="0">
                <a:latin typeface="Times New Roman" panose="02020603050405020304" pitchFamily="18" charset="0"/>
                <a:cs typeface="Times New Roman" panose="02020603050405020304" pitchFamily="18" charset="0"/>
              </a:rPr>
              <a:t>, tax affairs, law affairs, training and exhibition.</a:t>
            </a:r>
          </a:p>
          <a:p>
            <a:endParaRPr lang="en-US" dirty="0"/>
          </a:p>
        </p:txBody>
      </p:sp>
    </p:spTree>
    <p:extLst>
      <p:ext uri="{BB962C8B-B14F-4D97-AF65-F5344CB8AC3E}">
        <p14:creationId xmlns:p14="http://schemas.microsoft.com/office/powerpoint/2010/main" val="3303745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14</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Content Placeholder 9" descr="http://img.silkroad.news.cn/templates/silkroad/en2017/images/wwd.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8600" y="1600200"/>
            <a:ext cx="8839200" cy="4222369"/>
          </a:xfrm>
          <a:prstGeom prst="rect">
            <a:avLst/>
          </a:prstGeom>
          <a:noFill/>
          <a:ln>
            <a:noFill/>
          </a:ln>
        </p:spPr>
      </p:pic>
    </p:spTree>
    <p:extLst>
      <p:ext uri="{BB962C8B-B14F-4D97-AF65-F5344CB8AC3E}">
        <p14:creationId xmlns:p14="http://schemas.microsoft.com/office/powerpoint/2010/main" val="2780155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7" name="Text Placeholder 6"/>
          <p:cNvSpPr>
            <a:spLocks noGrp="1"/>
          </p:cNvSpPr>
          <p:nvPr>
            <p:ph type="body" sz="half" idx="2"/>
          </p:nvPr>
        </p:nvSpPr>
        <p:spPr>
          <a:xfrm>
            <a:off x="457200" y="1676400"/>
            <a:ext cx="3733800" cy="4800600"/>
          </a:xfrm>
        </p:spPr>
        <p:txBody>
          <a:bodyPr/>
          <a:lstStyle/>
          <a:p>
            <a:pPr algn="just"/>
            <a:r>
              <a:rPr lang="en-US" b="1" dirty="0">
                <a:latin typeface="Times New Roman" panose="02020603050405020304" pitchFamily="18" charset="0"/>
                <a:cs typeface="Times New Roman" panose="02020603050405020304" pitchFamily="18" charset="0"/>
              </a:rPr>
              <a:t>Xinhua Silk Road Database</a:t>
            </a:r>
            <a:endParaRPr lang="en-US" dirty="0">
              <a:latin typeface="Times New Roman" panose="02020603050405020304" pitchFamily="18" charset="0"/>
              <a:cs typeface="Times New Roman" panose="02020603050405020304" pitchFamily="18" charset="0"/>
            </a:endParaRPr>
          </a:p>
          <a:p>
            <a:pPr algn="just"/>
            <a:r>
              <a:rPr lang="en-US" sz="1600" dirty="0">
                <a:solidFill>
                  <a:schemeClr val="tx1"/>
                </a:solidFill>
                <a:latin typeface="Times New Roman" panose="02020603050405020304" pitchFamily="18" charset="0"/>
                <a:cs typeface="Times New Roman" panose="02020603050405020304" pitchFamily="18" charset="0"/>
              </a:rPr>
              <a:t>Xinhua Silk Road Database is a bilingual (Chinese and English) multi-media information product and service platform aimed at helping users better understand China and countries and regions along the Belt &amp; Road, and seize the trade and investment opportunities brought about by the Belt &amp; Road Initiative.</a:t>
            </a:r>
            <a:br>
              <a:rPr lang="en-US" sz="1600" dirty="0">
                <a:solidFill>
                  <a:schemeClr val="tx1"/>
                </a:solidFill>
                <a:latin typeface="Times New Roman" panose="02020603050405020304" pitchFamily="18" charset="0"/>
                <a:cs typeface="Times New Roman" panose="02020603050405020304" pitchFamily="18" charset="0"/>
              </a:rPr>
            </a:br>
            <a:r>
              <a:rPr lang="en-US" sz="1600" dirty="0">
                <a:solidFill>
                  <a:schemeClr val="tx1"/>
                </a:solidFill>
                <a:latin typeface="Times New Roman" panose="02020603050405020304" pitchFamily="18" charset="0"/>
                <a:cs typeface="Times New Roman" panose="02020603050405020304" pitchFamily="18" charset="0"/>
              </a:rPr>
              <a:t/>
            </a:r>
            <a:br>
              <a:rPr lang="en-US" sz="1600" dirty="0">
                <a:solidFill>
                  <a:schemeClr val="tx1"/>
                </a:solidFill>
                <a:latin typeface="Times New Roman" panose="02020603050405020304" pitchFamily="18" charset="0"/>
                <a:cs typeface="Times New Roman" panose="02020603050405020304" pitchFamily="18" charset="0"/>
              </a:rPr>
            </a:br>
            <a:r>
              <a:rPr lang="en-US" sz="1600" dirty="0">
                <a:solidFill>
                  <a:schemeClr val="tx1"/>
                </a:solidFill>
                <a:latin typeface="Times New Roman" panose="02020603050405020304" pitchFamily="18" charset="0"/>
                <a:cs typeface="Times New Roman" panose="02020603050405020304" pitchFamily="18" charset="0"/>
              </a:rPr>
              <a:t>Xinhua Silk Road Database provides clients with Belt and Road-related news and publications such as the Belt &amp; Road Weekly, FDI in China, Customized Reports, China’s major economic and development data, business environment assessments by country and by Chinese province, Chinese company database, as well as project database which not </a:t>
            </a:r>
            <a:r>
              <a:rPr lang="en-US" sz="1600" dirty="0" smtClean="0">
                <a:solidFill>
                  <a:schemeClr val="tx1"/>
                </a:solidFill>
                <a:latin typeface="Times New Roman" panose="02020603050405020304" pitchFamily="18" charset="0"/>
                <a:cs typeface="Times New Roman" panose="02020603050405020304" pitchFamily="18" charset="0"/>
              </a:rPr>
              <a:t>only.</a:t>
            </a:r>
            <a:endParaRPr lang="en-US" sz="1600" dirty="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15</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Content Placeholder 11" descr="http://img.silkroad.news.cn/templates/silkroad/en2017/images/datebaseimg.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4974" y="1594644"/>
            <a:ext cx="4822825" cy="4272756"/>
          </a:xfrm>
          <a:prstGeom prst="rect">
            <a:avLst/>
          </a:prstGeom>
          <a:noFill/>
          <a:ln>
            <a:noFill/>
          </a:ln>
        </p:spPr>
      </p:pic>
    </p:spTree>
    <p:extLst>
      <p:ext uri="{BB962C8B-B14F-4D97-AF65-F5344CB8AC3E}">
        <p14:creationId xmlns:p14="http://schemas.microsoft.com/office/powerpoint/2010/main" val="467354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7" name="Text Placeholder 6"/>
          <p:cNvSpPr>
            <a:spLocks noGrp="1"/>
          </p:cNvSpPr>
          <p:nvPr>
            <p:ph type="body" sz="half" idx="2"/>
          </p:nvPr>
        </p:nvSpPr>
        <p:spPr>
          <a:xfrm>
            <a:off x="76200" y="1447800"/>
            <a:ext cx="4038600" cy="4800600"/>
          </a:xfrm>
        </p:spPr>
        <p:txBody>
          <a:bodyPr/>
          <a:lstStyle/>
          <a:p>
            <a:r>
              <a:rPr lang="en-US" b="1" dirty="0"/>
              <a:t>Xinhua Silk Road Website</a:t>
            </a:r>
            <a:endParaRPr lang="en-US" dirty="0"/>
          </a:p>
          <a:p>
            <a:pPr algn="just"/>
            <a:r>
              <a:rPr lang="en-US" sz="1800" dirty="0">
                <a:solidFill>
                  <a:schemeClr val="tx1"/>
                </a:solidFill>
                <a:latin typeface="Times New Roman" panose="02020603050405020304" pitchFamily="18" charset="0"/>
                <a:cs typeface="Times New Roman" panose="02020603050405020304" pitchFamily="18" charset="0"/>
              </a:rPr>
              <a:t>Silkroad.news.cn is a web portal for Xinhua Silk Road information products and services which provides Belt and Road-related government policies by China and relevant countries, official documents, market information, investment and financing environment, project progress as well as updated news and experts’ views, all free of charge. It also offers businesses and institutions a platform to showcase their products, services, achievements and events, with built-in online interaction and commenting function. Besides, it serves as the </a:t>
            </a:r>
            <a:r>
              <a:rPr lang="en-US" sz="1800" dirty="0" err="1">
                <a:solidFill>
                  <a:schemeClr val="tx1"/>
                </a:solidFill>
                <a:latin typeface="Times New Roman" panose="02020603050405020304" pitchFamily="18" charset="0"/>
                <a:cs typeface="Times New Roman" panose="02020603050405020304" pitchFamily="18" charset="0"/>
              </a:rPr>
              <a:t>foregate</a:t>
            </a:r>
            <a:r>
              <a:rPr lang="en-US" sz="1800" dirty="0">
                <a:solidFill>
                  <a:schemeClr val="tx1"/>
                </a:solidFill>
                <a:latin typeface="Times New Roman" panose="02020603050405020304" pitchFamily="18" charset="0"/>
                <a:cs typeface="Times New Roman" panose="02020603050405020304" pitchFamily="18" charset="0"/>
              </a:rPr>
              <a:t> to the Xinhua Silk Road Database and a number of domestic and overseas </a:t>
            </a:r>
            <a:r>
              <a:rPr lang="en-US" sz="1800" dirty="0" err="1">
                <a:solidFill>
                  <a:schemeClr val="tx1"/>
                </a:solidFill>
                <a:latin typeface="Times New Roman" panose="02020603050405020304" pitchFamily="18" charset="0"/>
                <a:cs typeface="Times New Roman" panose="02020603050405020304" pitchFamily="18" charset="0"/>
              </a:rPr>
              <a:t>subsites</a:t>
            </a:r>
            <a:r>
              <a:rPr lang="en-US" sz="1800" dirty="0">
                <a:solidFill>
                  <a:schemeClr val="tx1"/>
                </a:solidFill>
                <a:latin typeface="Times New Roman" panose="02020603050405020304" pitchFamily="18" charset="0"/>
                <a:cs typeface="Times New Roman" panose="02020603050405020304" pitchFamily="18" charset="0"/>
              </a:rPr>
              <a:t> while offering links to our partners’ sites.</a:t>
            </a:r>
          </a:p>
          <a:p>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16</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Content Placeholder 11" descr="http://img.silkroad.news.cn/templates/silkroad/en2017/images/1205/5.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191000" y="1524000"/>
            <a:ext cx="5029200" cy="2837656"/>
          </a:xfrm>
          <a:prstGeom prst="rect">
            <a:avLst/>
          </a:prstGeom>
          <a:noFill/>
          <a:ln>
            <a:noFill/>
          </a:ln>
        </p:spPr>
      </p:pic>
    </p:spTree>
    <p:extLst>
      <p:ext uri="{BB962C8B-B14F-4D97-AF65-F5344CB8AC3E}">
        <p14:creationId xmlns:p14="http://schemas.microsoft.com/office/powerpoint/2010/main" val="4233726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17</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457200" y="1447800"/>
            <a:ext cx="7848600" cy="5181600"/>
          </a:xfrm>
        </p:spPr>
        <p:txBody>
          <a:bodyPr/>
          <a:lstStyle/>
          <a:p>
            <a:pPr algn="just"/>
            <a:r>
              <a:rPr lang="en-US" sz="1800" b="1" dirty="0">
                <a:latin typeface="Times New Roman" panose="02020603050405020304" pitchFamily="18" charset="0"/>
                <a:cs typeface="Times New Roman" panose="02020603050405020304" pitchFamily="18" charset="0"/>
              </a:rPr>
              <a:t>Consulting and Think-tank Services</a:t>
            </a:r>
            <a:endParaRPr lang="en-US" sz="1800"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smtClean="0">
                <a:solidFill>
                  <a:schemeClr val="tx1"/>
                </a:solidFill>
                <a:latin typeface="Times New Roman" panose="02020603050405020304" pitchFamily="18" charset="0"/>
                <a:cs typeface="Times New Roman" panose="02020603050405020304" pitchFamily="18" charset="0"/>
              </a:rPr>
              <a:t>Our </a:t>
            </a:r>
            <a:r>
              <a:rPr lang="en-US" sz="1800" dirty="0">
                <a:solidFill>
                  <a:schemeClr val="tx1"/>
                </a:solidFill>
                <a:latin typeface="Times New Roman" panose="02020603050405020304" pitchFamily="18" charset="0"/>
                <a:cs typeface="Times New Roman" panose="02020603050405020304" pitchFamily="18" charset="0"/>
              </a:rPr>
              <a:t>consulting and think-tank services are a suite of tools that offer personalized solutions and decision support for clients. They consist of the Xinhua Silk Road Think-tank Service, which collects the opinions of key global think tanks, the Xinhua Silk Road Public Opinion Service, which monitors Chinese and foreign media coverage, and other products and services tailored to the needs of specific clients.</a:t>
            </a:r>
          </a:p>
          <a:p>
            <a:pPr algn="just"/>
            <a:r>
              <a:rPr lang="en-US" sz="1800" b="1" dirty="0">
                <a:latin typeface="Times New Roman" panose="02020603050405020304" pitchFamily="18" charset="0"/>
                <a:cs typeface="Times New Roman" panose="02020603050405020304" pitchFamily="18" charset="0"/>
              </a:rPr>
              <a:t>Xinhua Credit Information</a:t>
            </a:r>
            <a:endParaRPr lang="en-US" sz="1800"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smtClean="0">
                <a:solidFill>
                  <a:schemeClr val="tx1"/>
                </a:solidFill>
                <a:latin typeface="Times New Roman" panose="02020603050405020304" pitchFamily="18" charset="0"/>
                <a:cs typeface="Times New Roman" panose="02020603050405020304" pitchFamily="18" charset="0"/>
              </a:rPr>
              <a:t>Xinhua </a:t>
            </a:r>
            <a:r>
              <a:rPr lang="en-US" sz="1800" dirty="0">
                <a:solidFill>
                  <a:schemeClr val="tx1"/>
                </a:solidFill>
                <a:latin typeface="Times New Roman" panose="02020603050405020304" pitchFamily="18" charset="0"/>
                <a:cs typeface="Times New Roman" panose="02020603050405020304" pitchFamily="18" charset="0"/>
              </a:rPr>
              <a:t>Credit Information provides government businesses clients with objective and independent information gathering, processing and rating services based on integrating credit data acquired from government organs, enterprises and other organizations and employing advanced technical means and assessment measures. Its main services include credit information reports, credit investigations, credit consulting and assessment.</a:t>
            </a:r>
          </a:p>
          <a:p>
            <a:endParaRPr lang="en-US" sz="1400" dirty="0" smtClean="0"/>
          </a:p>
          <a:p>
            <a:endParaRPr lang="en-US" sz="1400" dirty="0"/>
          </a:p>
          <a:p>
            <a:r>
              <a:rPr lang="en-US" sz="1400" dirty="0" err="1" smtClean="0"/>
              <a:t>Source:http</a:t>
            </a:r>
            <a:r>
              <a:rPr lang="en-US" sz="1400" dirty="0"/>
              <a:t>://en.silkroad.news.cn/app/system/</a:t>
            </a:r>
            <a:r>
              <a:rPr lang="en-US" sz="1400" dirty="0" err="1"/>
              <a:t>en</a:t>
            </a:r>
            <a:r>
              <a:rPr lang="en-US" sz="1400" dirty="0"/>
              <a:t>/</a:t>
            </a:r>
            <a:r>
              <a:rPr lang="en-US" sz="1400" dirty="0" err="1"/>
              <a:t>category?catid</a:t>
            </a:r>
            <a:r>
              <a:rPr lang="en-US" sz="1400" dirty="0"/>
              <a:t>=367&amp;gclid=EAIaIQobChMIp8K_ko7Y2QIVzBOPCh1ztQlPEAAYASAAEgJMC_D_BwE</a:t>
            </a:r>
          </a:p>
        </p:txBody>
      </p:sp>
    </p:spTree>
    <p:extLst>
      <p:ext uri="{BB962C8B-B14F-4D97-AF65-F5344CB8AC3E}">
        <p14:creationId xmlns:p14="http://schemas.microsoft.com/office/powerpoint/2010/main" val="3369141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7"/>
          <p:cNvSpPr txBox="1">
            <a:spLocks noChangeArrowheads="1"/>
          </p:cNvSpPr>
          <p:nvPr/>
        </p:nvSpPr>
        <p:spPr bwMode="auto">
          <a:xfrm>
            <a:off x="304800" y="2514600"/>
            <a:ext cx="85344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8800" dirty="0" smtClean="0">
                <a:solidFill>
                  <a:srgbClr val="FF0000"/>
                </a:solidFill>
                <a:effectLst>
                  <a:outerShdw blurRad="38100" dist="38100" dir="2700000" algn="tl">
                    <a:srgbClr val="000000">
                      <a:alpha val="43137"/>
                    </a:srgbClr>
                  </a:outerShdw>
                </a:effectLst>
                <a:latin typeface="Cambria" pitchFamily="18" charset="0"/>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Page </a:t>
            </a:r>
            <a:fld id="{71C83861-BC47-43EA-B6BC-4BAC46654F65}" type="slidenum">
              <a:rPr lang="en-US"/>
              <a:pPr/>
              <a:t>1</a:t>
            </a:fld>
            <a:endParaRPr lang="en-US" dirty="0"/>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13" name="Text Box 27"/>
          <p:cNvSpPr txBox="1">
            <a:spLocks noChangeArrowheads="1"/>
          </p:cNvSpPr>
          <p:nvPr/>
        </p:nvSpPr>
        <p:spPr bwMode="auto">
          <a:xfrm>
            <a:off x="304800" y="914400"/>
            <a:ext cx="8534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5400" dirty="0" smtClean="0">
                <a:solidFill>
                  <a:srgbClr val="FF0000"/>
                </a:solidFill>
                <a:latin typeface="Cambria" pitchFamily="18" charset="0"/>
              </a:rPr>
              <a:t>AGENDA</a:t>
            </a:r>
          </a:p>
        </p:txBody>
      </p:sp>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a:t>
            </a:r>
            <a:r>
              <a:rPr lang="en-US" sz="1400" dirty="0" smtClean="0">
                <a:solidFill>
                  <a:schemeClr val="accent3">
                    <a:lumMod val="20000"/>
                    <a:lumOff val="80000"/>
                  </a:schemeClr>
                </a:solidFill>
                <a:latin typeface="Cambria" pitchFamily="18" charset="0"/>
              </a:rPr>
              <a:t>2018)</a:t>
            </a:r>
            <a:endParaRPr lang="en-US" sz="1400" b="0" dirty="0">
              <a:solidFill>
                <a:schemeClr val="bg1"/>
              </a:solidFill>
              <a:latin typeface="Cambria" pitchFamily="18" charset="0"/>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03" t="2031" r="3555" b="20643"/>
          <a:stretch/>
        </p:blipFill>
        <p:spPr bwMode="auto">
          <a:xfrm>
            <a:off x="7168799" y="13648"/>
            <a:ext cx="1899001" cy="519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7"/>
          <p:cNvSpPr txBox="1">
            <a:spLocks noChangeArrowheads="1"/>
          </p:cNvSpPr>
          <p:nvPr/>
        </p:nvSpPr>
        <p:spPr bwMode="auto">
          <a:xfrm>
            <a:off x="457200" y="1981200"/>
            <a:ext cx="85344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dirty="0" smtClean="0">
                <a:solidFill>
                  <a:schemeClr val="accent2">
                    <a:lumMod val="75000"/>
                  </a:schemeClr>
                </a:solidFill>
                <a:latin typeface="Cambria" pitchFamily="18" charset="0"/>
              </a:rPr>
              <a:t>1- Networking of Participants and special guests of the session</a:t>
            </a:r>
          </a:p>
          <a:p>
            <a:pPr>
              <a:spcBef>
                <a:spcPct val="50000"/>
              </a:spcBef>
            </a:pPr>
            <a:r>
              <a:rPr lang="en-US" sz="2800" dirty="0" smtClean="0">
                <a:solidFill>
                  <a:schemeClr val="accent2">
                    <a:lumMod val="75000"/>
                  </a:schemeClr>
                </a:solidFill>
                <a:latin typeface="Cambria" pitchFamily="18" charset="0"/>
              </a:rPr>
              <a:t>2-Monthly Update on CPEC and OBOR: Projects, Perceptions, Periodicals/Literature</a:t>
            </a:r>
          </a:p>
          <a:p>
            <a:pPr>
              <a:spcBef>
                <a:spcPct val="50000"/>
              </a:spcBef>
            </a:pPr>
            <a:r>
              <a:rPr lang="en-US" sz="2800" dirty="0" smtClean="0">
                <a:solidFill>
                  <a:schemeClr val="accent2">
                    <a:lumMod val="75000"/>
                  </a:schemeClr>
                </a:solidFill>
                <a:latin typeface="Cambria" pitchFamily="18" charset="0"/>
              </a:rPr>
              <a:t>3-Selected Item of the Fundamentals  to Study China</a:t>
            </a:r>
          </a:p>
          <a:p>
            <a:pPr>
              <a:spcBef>
                <a:spcPct val="50000"/>
              </a:spcBef>
            </a:pPr>
            <a:r>
              <a:rPr lang="en-US" sz="2800" dirty="0" smtClean="0">
                <a:solidFill>
                  <a:schemeClr val="accent2">
                    <a:lumMod val="75000"/>
                  </a:schemeClr>
                </a:solidFill>
                <a:latin typeface="Cambria" pitchFamily="18" charset="0"/>
              </a:rPr>
              <a:t>4-Formal and Informal Discussion Period</a:t>
            </a:r>
          </a:p>
          <a:p>
            <a:pPr>
              <a:spcBef>
                <a:spcPct val="50000"/>
              </a:spcBef>
            </a:pPr>
            <a:endParaRPr lang="en-US" sz="2800" dirty="0" smtClean="0">
              <a:solidFill>
                <a:schemeClr val="accent2">
                  <a:lumMod val="75000"/>
                </a:schemeClr>
              </a:solidFill>
              <a:latin typeface="Cambria" pitchFamily="18" charset="0"/>
            </a:endParaRPr>
          </a:p>
        </p:txBody>
      </p:sp>
    </p:spTree>
    <p:extLst>
      <p:ext uri="{BB962C8B-B14F-4D97-AF65-F5344CB8AC3E}">
        <p14:creationId xmlns:p14="http://schemas.microsoft.com/office/powerpoint/2010/main" val="334304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Page </a:t>
            </a:r>
            <a:fld id="{71C83861-BC47-43EA-B6BC-4BAC46654F65}" type="slidenum">
              <a:rPr lang="en-US"/>
              <a:pPr/>
              <a:t>2</a:t>
            </a:fld>
            <a:endParaRPr lang="en-US" dirty="0"/>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13" name="Text Box 27"/>
          <p:cNvSpPr txBox="1">
            <a:spLocks noChangeArrowheads="1"/>
          </p:cNvSpPr>
          <p:nvPr/>
        </p:nvSpPr>
        <p:spPr bwMode="auto">
          <a:xfrm>
            <a:off x="381000" y="1752600"/>
            <a:ext cx="8382000"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6600" dirty="0" err="1" smtClean="0">
                <a:solidFill>
                  <a:srgbClr val="0070C0"/>
                </a:solidFill>
                <a:latin typeface="Cambria" pitchFamily="18" charset="0"/>
              </a:rPr>
              <a:t>OBOR</a:t>
            </a:r>
            <a:endParaRPr lang="en-US" sz="6600" dirty="0" smtClean="0">
              <a:solidFill>
                <a:srgbClr val="0070C0"/>
              </a:solidFill>
              <a:latin typeface="Cambria" pitchFamily="18" charset="0"/>
            </a:endParaRPr>
          </a:p>
          <a:p>
            <a:pPr algn="ctr">
              <a:spcBef>
                <a:spcPct val="50000"/>
              </a:spcBef>
            </a:pPr>
            <a:r>
              <a:rPr lang="en-US" sz="5400" dirty="0" smtClean="0">
                <a:solidFill>
                  <a:srgbClr val="FF0000"/>
                </a:solidFill>
                <a:latin typeface="Cambria" pitchFamily="18" charset="0"/>
              </a:rPr>
              <a:t>Monthly News and Publication Update </a:t>
            </a:r>
          </a:p>
          <a:p>
            <a:pPr algn="ctr">
              <a:spcBef>
                <a:spcPct val="50000"/>
              </a:spcBef>
            </a:pPr>
            <a:r>
              <a:rPr lang="en-US" sz="2400" dirty="0" err="1">
                <a:solidFill>
                  <a:srgbClr val="FF0000"/>
                </a:solidFill>
                <a:latin typeface="Cambria" pitchFamily="18" charset="0"/>
              </a:rPr>
              <a:t>N</a:t>
            </a:r>
            <a:r>
              <a:rPr lang="en-US" sz="2400" dirty="0" err="1" smtClean="0">
                <a:solidFill>
                  <a:srgbClr val="FF0000"/>
                </a:solidFill>
                <a:latin typeface="Cambria" pitchFamily="18" charset="0"/>
              </a:rPr>
              <a:t>eelum</a:t>
            </a:r>
            <a:r>
              <a:rPr lang="en-US" sz="2400" dirty="0" smtClean="0">
                <a:solidFill>
                  <a:srgbClr val="FF0000"/>
                </a:solidFill>
                <a:latin typeface="Cambria" pitchFamily="18" charset="0"/>
              </a:rPr>
              <a:t> </a:t>
            </a:r>
            <a:r>
              <a:rPr lang="en-US" sz="2400" dirty="0" err="1" smtClean="0">
                <a:solidFill>
                  <a:srgbClr val="FF0000"/>
                </a:solidFill>
                <a:latin typeface="Cambria" pitchFamily="18" charset="0"/>
              </a:rPr>
              <a:t>Javed</a:t>
            </a:r>
            <a:endParaRPr lang="en-US" sz="2400" dirty="0" smtClean="0">
              <a:solidFill>
                <a:srgbClr val="FF0000"/>
              </a:solidFill>
              <a:latin typeface="Cambria" pitchFamily="18" charset="0"/>
            </a:endParaRPr>
          </a:p>
        </p:txBody>
      </p:sp>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a:t>
            </a:r>
            <a:r>
              <a:rPr lang="en-US" sz="1400" dirty="0" smtClean="0">
                <a:solidFill>
                  <a:schemeClr val="accent3">
                    <a:lumMod val="20000"/>
                    <a:lumOff val="80000"/>
                  </a:schemeClr>
                </a:solidFill>
                <a:latin typeface="Cambria" pitchFamily="18" charset="0"/>
              </a:rPr>
              <a:t>2018)</a:t>
            </a:r>
            <a:endParaRPr lang="en-US" sz="1400" b="0" dirty="0">
              <a:solidFill>
                <a:schemeClr val="bg1"/>
              </a:solidFill>
              <a:latin typeface="Cambria" pitchFamily="18" charset="0"/>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304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685800"/>
            <a:ext cx="8077200" cy="914400"/>
          </a:xfrm>
        </p:spPr>
        <p:txBody>
          <a:bodyPr/>
          <a:lstStyle/>
          <a:p>
            <a:r>
              <a:rPr lang="en-US" sz="2800" dirty="0">
                <a:effectLst/>
              </a:rPr>
              <a:t>Potential issues of Afghanistan’s inclusion in </a:t>
            </a:r>
            <a:r>
              <a:rPr lang="en-US" sz="2800" dirty="0" smtClean="0">
                <a:effectLst/>
              </a:rPr>
              <a:t>OBOR</a:t>
            </a:r>
            <a:r>
              <a:rPr lang="en-US" dirty="0">
                <a:effectLst/>
              </a:rPr>
              <a:t> February 20, 2018</a:t>
            </a:r>
            <a:br>
              <a:rPr lang="en-US" dirty="0">
                <a:effectLst/>
              </a:rPr>
            </a:br>
            <a:r>
              <a:rPr lang="en-US" sz="2800" dirty="0">
                <a:effectLst/>
              </a:rPr>
              <a:t/>
            </a:r>
            <a:br>
              <a:rPr lang="en-US" sz="2800" dirty="0">
                <a:effectLst/>
              </a:rPr>
            </a:br>
            <a:endParaRPr lang="en-US" sz="2800" dirty="0"/>
          </a:p>
        </p:txBody>
      </p:sp>
      <p:sp>
        <p:nvSpPr>
          <p:cNvPr id="4" name="Content Placeholder 3"/>
          <p:cNvSpPr>
            <a:spLocks noGrp="1"/>
          </p:cNvSpPr>
          <p:nvPr>
            <p:ph idx="1"/>
          </p:nvPr>
        </p:nvSpPr>
        <p:spPr>
          <a:xfrm>
            <a:off x="457200" y="1676400"/>
            <a:ext cx="7924800" cy="4038600"/>
          </a:xfrm>
        </p:spPr>
        <p:txBody>
          <a:bodyPr/>
          <a:lstStyle/>
          <a:p>
            <a:pPr algn="just">
              <a:buFont typeface="Arial" panose="020B0604020202020204" pitchFamily="34" charset="0"/>
              <a:buChar char="•"/>
            </a:pPr>
            <a:r>
              <a:rPr lang="en-US" sz="1600" dirty="0">
                <a:solidFill>
                  <a:schemeClr val="tx1"/>
                </a:solidFill>
                <a:latin typeface="Times New Roman" panose="02020603050405020304" pitchFamily="18" charset="0"/>
                <a:cs typeface="Times New Roman" panose="02020603050405020304" pitchFamily="18" charset="0"/>
              </a:rPr>
              <a:t>China is ready to include Afghanistan into its billion-dollar Belt &amp; Road (B &amp; </a:t>
            </a:r>
            <a:r>
              <a:rPr lang="en-US" sz="1600" dirty="0" smtClean="0">
                <a:solidFill>
                  <a:schemeClr val="tx1"/>
                </a:solidFill>
                <a:latin typeface="Times New Roman" panose="02020603050405020304" pitchFamily="18" charset="0"/>
                <a:cs typeface="Times New Roman" panose="02020603050405020304" pitchFamily="18" charset="0"/>
              </a:rPr>
              <a:t>R)</a:t>
            </a:r>
          </a:p>
          <a:p>
            <a:pPr algn="just"/>
            <a:r>
              <a:rPr lang="en-US" sz="1600" dirty="0" smtClean="0">
                <a:solidFill>
                  <a:schemeClr val="tx1"/>
                </a:solidFill>
                <a:latin typeface="Times New Roman" panose="02020603050405020304" pitchFamily="18" charset="0"/>
                <a:cs typeface="Times New Roman" panose="02020603050405020304" pitchFamily="18" charset="0"/>
              </a:rPr>
              <a:t>         initiative </a:t>
            </a:r>
            <a:r>
              <a:rPr lang="en-US" sz="1600" dirty="0">
                <a:solidFill>
                  <a:schemeClr val="tx1"/>
                </a:solidFill>
                <a:latin typeface="Times New Roman" panose="02020603050405020304" pitchFamily="18" charset="0"/>
                <a:cs typeface="Times New Roman" panose="02020603050405020304" pitchFamily="18" charset="0"/>
              </a:rPr>
              <a:t>despite Afghanistan’s geopolitical uncertainty including the </a:t>
            </a:r>
            <a:r>
              <a:rPr lang="en-US" sz="1600" dirty="0" smtClean="0">
                <a:solidFill>
                  <a:schemeClr val="tx1"/>
                </a:solidFill>
                <a:latin typeface="Times New Roman" panose="02020603050405020304" pitchFamily="18" charset="0"/>
                <a:cs typeface="Times New Roman" panose="02020603050405020304" pitchFamily="18" charset="0"/>
              </a:rPr>
              <a:t>Afghan </a:t>
            </a:r>
            <a:r>
              <a:rPr lang="en-US" sz="1600" dirty="0" smtClean="0">
                <a:solidFill>
                  <a:schemeClr val="tx1"/>
                </a:solidFill>
                <a:latin typeface="Times New Roman" panose="02020603050405020304" pitchFamily="18" charset="0"/>
                <a:cs typeface="Times New Roman" panose="02020603050405020304" pitchFamily="18" charset="0"/>
              </a:rPr>
              <a:t>refugee crisis </a:t>
            </a:r>
            <a:r>
              <a:rPr lang="en-US" sz="1600" dirty="0">
                <a:solidFill>
                  <a:schemeClr val="tx1"/>
                </a:solidFill>
                <a:latin typeface="Times New Roman" panose="02020603050405020304" pitchFamily="18" charset="0"/>
                <a:cs typeface="Times New Roman" panose="02020603050405020304" pitchFamily="18" charset="0"/>
              </a:rPr>
              <a:t>and continuous insurgency</a:t>
            </a:r>
            <a:r>
              <a:rPr lang="en-US" sz="1600" dirty="0" smtClean="0">
                <a:solidFill>
                  <a:schemeClr val="tx1"/>
                </a:solidFill>
                <a:latin typeface="Times New Roman" panose="02020603050405020304" pitchFamily="18" charset="0"/>
                <a:cs typeface="Times New Roman" panose="02020603050405020304" pitchFamily="18" charset="0"/>
              </a:rPr>
              <a:t>.</a:t>
            </a:r>
          </a:p>
          <a:p>
            <a:pPr algn="just"/>
            <a:endParaRPr lang="en-US" sz="1600"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1600" dirty="0">
                <a:solidFill>
                  <a:schemeClr val="tx1"/>
                </a:solidFill>
                <a:latin typeface="Times New Roman" panose="02020603050405020304" pitchFamily="18" charset="0"/>
                <a:cs typeface="Times New Roman" panose="02020603050405020304" pitchFamily="18" charset="0"/>
              </a:rPr>
              <a:t>Afghanistan has been accepted as a permanent member of the Asian Infrastructure Investment Bank (AIIB); last year (2017) was a noticeable achievement. </a:t>
            </a:r>
            <a:r>
              <a:rPr lang="en-US" sz="1600" dirty="0" smtClean="0">
                <a:solidFill>
                  <a:schemeClr val="tx1"/>
                </a:solidFill>
                <a:latin typeface="Times New Roman" panose="02020603050405020304" pitchFamily="18" charset="0"/>
                <a:cs typeface="Times New Roman" panose="02020603050405020304" pitchFamily="18" charset="0"/>
              </a:rPr>
              <a:t>Afghanistan </a:t>
            </a:r>
            <a:r>
              <a:rPr lang="en-US" sz="1600" dirty="0">
                <a:solidFill>
                  <a:schemeClr val="tx1"/>
                </a:solidFill>
                <a:latin typeface="Times New Roman" panose="02020603050405020304" pitchFamily="18" charset="0"/>
                <a:cs typeface="Times New Roman" panose="02020603050405020304" pitchFamily="18" charset="0"/>
              </a:rPr>
              <a:t>and China signed an OBOR memorandum of understanding in May 2016, expressing their commitment to “jointly promote cooperation on </a:t>
            </a:r>
            <a:r>
              <a:rPr lang="en-US" sz="1600" dirty="0" smtClean="0">
                <a:solidFill>
                  <a:schemeClr val="tx1"/>
                </a:solidFill>
                <a:latin typeface="Times New Roman" panose="02020603050405020304" pitchFamily="18" charset="0"/>
                <a:cs typeface="Times New Roman" panose="02020603050405020304" pitchFamily="18" charset="0"/>
              </a:rPr>
              <a:t>OBOR.</a:t>
            </a:r>
          </a:p>
          <a:p>
            <a:pPr algn="just">
              <a:buFont typeface="Arial" panose="020B0604020202020204" pitchFamily="34" charset="0"/>
              <a:buChar char="•"/>
            </a:pPr>
            <a:endParaRPr lang="en-US" sz="1600" dirty="0" smtClean="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1600" dirty="0" smtClean="0">
                <a:solidFill>
                  <a:schemeClr val="tx1"/>
                </a:solidFill>
                <a:latin typeface="Times New Roman" panose="02020603050405020304" pitchFamily="18" charset="0"/>
                <a:cs typeface="Times New Roman" panose="02020603050405020304" pitchFamily="18" charset="0"/>
              </a:rPr>
              <a:t>The </a:t>
            </a:r>
            <a:r>
              <a:rPr lang="en-US" sz="1600" dirty="0">
                <a:solidFill>
                  <a:schemeClr val="tx1"/>
                </a:solidFill>
                <a:latin typeface="Times New Roman" panose="02020603050405020304" pitchFamily="18" charset="0"/>
                <a:cs typeface="Times New Roman" panose="02020603050405020304" pitchFamily="18" charset="0"/>
              </a:rPr>
              <a:t>extension plan may involve the expansion of the China Pakistan Economic Corridor (CPEC) to neighboring Afghanistan through a road linking Pakistan’s Peshawar to Kabul and to Kunduz and then into Central Asia.</a:t>
            </a:r>
          </a:p>
          <a:p>
            <a:endParaRPr lang="en-US" dirty="0"/>
          </a:p>
        </p:txBody>
      </p:sp>
      <p:sp>
        <p:nvSpPr>
          <p:cNvPr id="8" name="Slide Number Placeholder 5"/>
          <p:cNvSpPr>
            <a:spLocks noGrp="1"/>
          </p:cNvSpPr>
          <p:nvPr>
            <p:ph type="sldNum" sz="quarter" idx="12"/>
          </p:nvPr>
        </p:nvSpPr>
        <p:spPr/>
        <p:txBody>
          <a:bodyPr/>
          <a:lstStyle/>
          <a:p>
            <a:r>
              <a:rPr lang="en-US"/>
              <a:t>Page </a:t>
            </a:r>
            <a:fld id="{71C83861-BC47-43EA-B6BC-4BAC46654F65}" type="slidenum">
              <a:rPr lang="en-US"/>
              <a:pPr/>
              <a:t>3</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2018)</a:t>
            </a:r>
            <a:endParaRPr lang="en-US" sz="1400" b="0" dirty="0">
              <a:solidFill>
                <a:schemeClr val="bg1"/>
              </a:solidFill>
              <a:latin typeface="Cambria" pitchFamily="18" charset="0"/>
            </a:endParaRPr>
          </a:p>
        </p:txBody>
      </p:sp>
      <p:sp>
        <p:nvSpPr>
          <p:cNvPr id="7" name="Text Box 27"/>
          <p:cNvSpPr txBox="1">
            <a:spLocks noChangeArrowheads="1"/>
          </p:cNvSpPr>
          <p:nvPr/>
        </p:nvSpPr>
        <p:spPr bwMode="auto">
          <a:xfrm>
            <a:off x="228600" y="5791200"/>
            <a:ext cx="8686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dirty="0" smtClean="0">
                <a:latin typeface="Times New Roman" panose="02020603050405020304" pitchFamily="18" charset="0"/>
                <a:cs typeface="Times New Roman" panose="02020603050405020304" pitchFamily="18" charset="0"/>
              </a:rPr>
              <a:t>Source</a:t>
            </a:r>
            <a:r>
              <a:rPr lang="en-US" dirty="0" smtClean="0">
                <a:latin typeface="Times New Roman" panose="02020603050405020304" pitchFamily="18" charset="0"/>
                <a:cs typeface="Times New Roman" panose="02020603050405020304" pitchFamily="18" charset="0"/>
              </a:rPr>
              <a:t>: https</a:t>
            </a:r>
            <a:r>
              <a:rPr lang="en-US" dirty="0">
                <a:latin typeface="Times New Roman" panose="02020603050405020304" pitchFamily="18" charset="0"/>
                <a:cs typeface="Times New Roman" panose="02020603050405020304" pitchFamily="18" charset="0"/>
              </a:rPr>
              <a:t>://www.globalvillagespace.com/potential-issues-of-afghanistans-inclusion-in-obor/</a:t>
            </a:r>
          </a:p>
        </p:txBody>
      </p:sp>
      <p:sp>
        <p:nvSpPr>
          <p:cNvPr id="9" name="Text Box 27"/>
          <p:cNvSpPr txBox="1">
            <a:spLocks noChangeArrowheads="1"/>
          </p:cNvSpPr>
          <p:nvPr/>
        </p:nvSpPr>
        <p:spPr bwMode="auto">
          <a:xfrm>
            <a:off x="304800" y="5562600"/>
            <a:ext cx="8686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endParaRPr lang="en-US" sz="1600" dirty="0" smtClean="0">
              <a:solidFill>
                <a:srgbClr val="FF0000"/>
              </a:solidFill>
              <a:latin typeface="Century Gothic" pitchFamily="34" charset="0"/>
            </a:endParaRPr>
          </a:p>
        </p:txBody>
      </p:sp>
      <p:pic>
        <p:nvPicPr>
          <p:cNvPr id="1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2356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a:t>Page </a:t>
            </a:r>
            <a:fld id="{71C83861-BC47-43EA-B6BC-4BAC46654F65}" type="slidenum">
              <a:rPr lang="en-US"/>
              <a:pPr/>
              <a:t>4</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2018)</a:t>
            </a:r>
            <a:endParaRPr lang="en-US" sz="1400" b="0" dirty="0">
              <a:solidFill>
                <a:schemeClr val="bg1"/>
              </a:solidFill>
              <a:latin typeface="Cambria" pitchFamily="18" charset="0"/>
            </a:endParaRPr>
          </a:p>
        </p:txBody>
      </p:sp>
      <p:pic>
        <p:nvPicPr>
          <p:cNvPr id="1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 Box 27"/>
          <p:cNvSpPr txBox="1">
            <a:spLocks noChangeArrowheads="1"/>
          </p:cNvSpPr>
          <p:nvPr/>
        </p:nvSpPr>
        <p:spPr bwMode="auto">
          <a:xfrm>
            <a:off x="304800" y="762000"/>
            <a:ext cx="8534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dirty="0">
                <a:solidFill>
                  <a:schemeClr val="accent1"/>
                </a:solidFill>
              </a:rPr>
              <a:t>Australia, US, India and Japan in talks to establish Belt and Road alternative:  | </a:t>
            </a:r>
            <a:r>
              <a:rPr lang="en-US" dirty="0" smtClean="0">
                <a:solidFill>
                  <a:schemeClr val="accent1"/>
                </a:solidFill>
              </a:rPr>
              <a:t>Feb </a:t>
            </a:r>
            <a:r>
              <a:rPr lang="en-US" dirty="0">
                <a:solidFill>
                  <a:schemeClr val="accent1"/>
                </a:solidFill>
              </a:rPr>
              <a:t>19, 2018, </a:t>
            </a:r>
          </a:p>
        </p:txBody>
      </p:sp>
      <p:sp>
        <p:nvSpPr>
          <p:cNvPr id="18" name="Text Box 27"/>
          <p:cNvSpPr txBox="1">
            <a:spLocks noChangeArrowheads="1"/>
          </p:cNvSpPr>
          <p:nvPr/>
        </p:nvSpPr>
        <p:spPr bwMode="auto">
          <a:xfrm>
            <a:off x="213946" y="5867400"/>
            <a:ext cx="891246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1400" u="sng" dirty="0" err="1" smtClean="0">
                <a:hlinkClick r:id="rId3"/>
              </a:rPr>
              <a:t>Source:https</a:t>
            </a:r>
            <a:r>
              <a:rPr lang="en-US" sz="1400" u="sng" dirty="0">
                <a:hlinkClick r:id="rId3"/>
              </a:rPr>
              <a:t>://</a:t>
            </a:r>
            <a:r>
              <a:rPr lang="en-US" sz="1400" u="sng" dirty="0" smtClean="0">
                <a:hlinkClick r:id="rId3"/>
              </a:rPr>
              <a:t>www.reuters.com/article/us-northkorea-missiles/north-korea-threatens-to-counter-u-s-over-military-drills-idUSKCN1GF0CT</a:t>
            </a:r>
            <a:endParaRPr lang="en-US" sz="1400" dirty="0"/>
          </a:p>
        </p:txBody>
      </p:sp>
      <p:sp>
        <p:nvSpPr>
          <p:cNvPr id="2" name="Rectangle 1"/>
          <p:cNvSpPr/>
          <p:nvPr/>
        </p:nvSpPr>
        <p:spPr>
          <a:xfrm>
            <a:off x="76200" y="1524000"/>
            <a:ext cx="8686800" cy="4031873"/>
          </a:xfrm>
          <a:prstGeom prst="rect">
            <a:avLst/>
          </a:prstGeom>
        </p:spPr>
        <p:txBody>
          <a:bodyPr wrap="square">
            <a:spAutoFit/>
          </a:bodyPr>
          <a:lstStyle/>
          <a:p>
            <a:r>
              <a:rPr lang="en-US" dirty="0" smtClean="0">
                <a:latin typeface="inherit"/>
                <a:ea typeface="Times New Roman" panose="02020603050405020304" pitchFamily="18" charset="0"/>
                <a:cs typeface="Arial" panose="020B0604020202020204" pitchFamily="34" charset="0"/>
              </a:rPr>
              <a:t> </a:t>
            </a:r>
            <a:r>
              <a:rPr lang="en-US" sz="2000" b="0" u="sng" dirty="0">
                <a:solidFill>
                  <a:schemeClr val="accent6"/>
                </a:solidFill>
                <a:latin typeface="Times New Roman" panose="02020603050405020304" pitchFamily="18" charset="0"/>
                <a:ea typeface="Times New Roman" panose="02020603050405020304" pitchFamily="18" charset="0"/>
                <a:cs typeface="Times New Roman" panose="02020603050405020304" pitchFamily="18" charset="0"/>
              </a:rPr>
              <a:t>Australia</a:t>
            </a:r>
            <a:r>
              <a:rPr lang="en-US" sz="2000" b="0" dirty="0">
                <a:latin typeface="Times New Roman" panose="02020603050405020304" pitchFamily="18" charset="0"/>
                <a:ea typeface="Times New Roman" panose="02020603050405020304" pitchFamily="18" charset="0"/>
                <a:cs typeface="Times New Roman" panose="02020603050405020304" pitchFamily="18" charset="0"/>
              </a:rPr>
              <a:t>, the </a:t>
            </a:r>
            <a:r>
              <a:rPr lang="en-US" sz="2000" b="0" dirty="0">
                <a:latin typeface="Times New Roman" panose="02020603050405020304" pitchFamily="18" charset="0"/>
                <a:ea typeface="Times New Roman" panose="02020603050405020304" pitchFamily="18" charset="0"/>
                <a:cs typeface="Times New Roman" panose="02020603050405020304" pitchFamily="18" charset="0"/>
                <a:hlinkClick r:id="rId4"/>
              </a:rPr>
              <a:t>United States</a:t>
            </a:r>
            <a:r>
              <a:rPr lang="en-US" sz="2000" b="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0" dirty="0">
                <a:solidFill>
                  <a:schemeClr val="accent6"/>
                </a:solidFill>
                <a:latin typeface="Times New Roman" panose="02020603050405020304" pitchFamily="18" charset="0"/>
                <a:ea typeface="Times New Roman" panose="02020603050405020304" pitchFamily="18" charset="0"/>
                <a:cs typeface="Times New Roman" panose="02020603050405020304" pitchFamily="18" charset="0"/>
              </a:rPr>
              <a:t>India</a:t>
            </a:r>
            <a:r>
              <a:rPr lang="en-US" sz="2000" b="0" dirty="0">
                <a:latin typeface="Times New Roman" panose="02020603050405020304" pitchFamily="18" charset="0"/>
                <a:ea typeface="Times New Roman" panose="02020603050405020304" pitchFamily="18" charset="0"/>
                <a:cs typeface="Times New Roman" panose="02020603050405020304" pitchFamily="18" charset="0"/>
              </a:rPr>
              <a:t> and </a:t>
            </a:r>
            <a:r>
              <a:rPr lang="en-US" sz="2000" b="0" dirty="0">
                <a:latin typeface="Times New Roman" panose="02020603050405020304" pitchFamily="18" charset="0"/>
                <a:ea typeface="Times New Roman" panose="02020603050405020304" pitchFamily="18" charset="0"/>
                <a:cs typeface="Times New Roman" panose="02020603050405020304" pitchFamily="18" charset="0"/>
                <a:hlinkClick r:id="rId5"/>
              </a:rPr>
              <a:t>Japan</a:t>
            </a:r>
            <a:r>
              <a:rPr lang="en-US" sz="2000" b="0" dirty="0">
                <a:latin typeface="Times New Roman" panose="02020603050405020304" pitchFamily="18" charset="0"/>
                <a:ea typeface="Times New Roman" panose="02020603050405020304" pitchFamily="18" charset="0"/>
                <a:cs typeface="Times New Roman" panose="02020603050405020304" pitchFamily="18" charset="0"/>
              </a:rPr>
              <a:t> are talking about establishing a joint regional infrastructure scheme as an alternative to China’s multibillion-dollar </a:t>
            </a:r>
            <a:r>
              <a:rPr lang="en-US" sz="2000" b="0" dirty="0">
                <a:latin typeface="Times New Roman" panose="02020603050405020304" pitchFamily="18" charset="0"/>
                <a:ea typeface="Times New Roman" panose="02020603050405020304" pitchFamily="18" charset="0"/>
                <a:cs typeface="Times New Roman" panose="02020603050405020304" pitchFamily="18" charset="0"/>
                <a:hlinkClick r:id="rId6"/>
              </a:rPr>
              <a:t>Belt and Road Initiative</a:t>
            </a:r>
            <a:r>
              <a:rPr lang="en-US" sz="2000" b="0" dirty="0">
                <a:latin typeface="Times New Roman" panose="02020603050405020304" pitchFamily="18" charset="0"/>
                <a:ea typeface="Times New Roman" panose="02020603050405020304" pitchFamily="18" charset="0"/>
                <a:cs typeface="Times New Roman" panose="02020603050405020304" pitchFamily="18" charset="0"/>
              </a:rPr>
              <a:t> in an attempt to counter Beijing’s spreading influence, the Australian Financial Review reported on Monday, citing a senior US official</a:t>
            </a:r>
            <a:r>
              <a:rPr lang="en-US" sz="2000" b="0" dirty="0" smtClean="0">
                <a:latin typeface="Times New Roman" panose="02020603050405020304" pitchFamily="18" charset="0"/>
                <a:ea typeface="Times New Roman" panose="02020603050405020304" pitchFamily="18" charset="0"/>
                <a:cs typeface="Times New Roman" panose="02020603050405020304" pitchFamily="18" charset="0"/>
              </a:rPr>
              <a:t>.</a:t>
            </a:r>
          </a:p>
          <a:p>
            <a:endParaRPr lang="en-US" sz="2000" b="0"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0" dirty="0">
                <a:latin typeface="Times New Roman" panose="02020603050405020304" pitchFamily="18" charset="0"/>
                <a:cs typeface="Times New Roman" panose="02020603050405020304" pitchFamily="18" charset="0"/>
              </a:rPr>
              <a:t>"No one is saying China should not build infrastructure," the official was quoted as saying. "China might build a port which, on its own is not economically </a:t>
            </a:r>
            <a:r>
              <a:rPr lang="en-US" sz="2000" b="0" dirty="0" smtClean="0">
                <a:latin typeface="Times New Roman" panose="02020603050405020304" pitchFamily="18" charset="0"/>
                <a:cs typeface="Times New Roman" panose="02020603050405020304" pitchFamily="18" charset="0"/>
              </a:rPr>
              <a:t>viable.</a:t>
            </a:r>
          </a:p>
          <a:p>
            <a:endParaRPr lang="en-US" sz="2000" b="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0" dirty="0">
                <a:latin typeface="Times New Roman" panose="02020603050405020304" pitchFamily="18" charset="0"/>
                <a:cs typeface="Times New Roman" panose="02020603050405020304" pitchFamily="18" charset="0"/>
              </a:rPr>
              <a:t>The United States, Japan, India and Australia have recently revived four-way talks+ to deepen security cooperation and coordinate alternatives for regional infrastructure financing to that offered by China.</a:t>
            </a:r>
            <a:endParaRPr lang="en-US" sz="2000" b="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dirty="0">
                <a:latin typeface="inherit"/>
                <a:ea typeface="Times New Roman" panose="02020603050405020304" pitchFamily="18" charset="0"/>
                <a:cs typeface="Arial" panose="020B0604020202020204" pitchFamily="34" charset="0"/>
              </a:rPr>
              <a:t/>
            </a:r>
            <a:br>
              <a:rPr lang="en-US" dirty="0">
                <a:latin typeface="inherit"/>
                <a:ea typeface="Times New Roman" panose="02020603050405020304" pitchFamily="18" charset="0"/>
                <a:cs typeface="Arial" panose="020B0604020202020204" pitchFamily="34" charset="0"/>
              </a:rPr>
            </a:br>
            <a:endParaRPr lang="en-US" dirty="0"/>
          </a:p>
        </p:txBody>
      </p:sp>
    </p:spTree>
    <p:extLst>
      <p:ext uri="{BB962C8B-B14F-4D97-AF65-F5344CB8AC3E}">
        <p14:creationId xmlns:p14="http://schemas.microsoft.com/office/powerpoint/2010/main" val="1856110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762000"/>
            <a:ext cx="8839200" cy="1066800"/>
          </a:xfrm>
        </p:spPr>
        <p:txBody>
          <a:bodyPr/>
          <a:lstStyle/>
          <a:p>
            <a:r>
              <a:rPr lang="en-US" dirty="0">
                <a:effectLst/>
              </a:rPr>
              <a:t>China to establish court for OBOR disputes</a:t>
            </a:r>
            <a:br>
              <a:rPr lang="en-US" dirty="0">
                <a:effectLst/>
              </a:rPr>
            </a:br>
            <a:r>
              <a:rPr lang="en-US" dirty="0">
                <a:effectLst/>
              </a:rPr>
              <a:t>By </a:t>
            </a:r>
            <a:r>
              <a:rPr lang="en-US" cap="all" dirty="0">
                <a:effectLst/>
              </a:rPr>
              <a:t>ASIA TIMES </a:t>
            </a:r>
            <a:r>
              <a:rPr lang="en-US" dirty="0">
                <a:effectLst/>
              </a:rPr>
              <a:t> </a:t>
            </a:r>
            <a:r>
              <a:rPr lang="en-US" cap="all" dirty="0">
                <a:effectLst/>
              </a:rPr>
              <a:t>JANUARY 25, </a:t>
            </a:r>
            <a:r>
              <a:rPr lang="en-US" cap="all" dirty="0" smtClean="0">
                <a:effectLst/>
              </a:rPr>
              <a:t>2018</a:t>
            </a:r>
            <a:r>
              <a:rPr lang="en-US" dirty="0">
                <a:effectLst/>
              </a:rPr>
              <a:t/>
            </a:r>
            <a:br>
              <a:rPr lang="en-US" dirty="0">
                <a:effectLst/>
              </a:rPr>
            </a:br>
            <a:endParaRPr lang="en-US" dirty="0"/>
          </a:p>
        </p:txBody>
      </p:sp>
      <p:sp>
        <p:nvSpPr>
          <p:cNvPr id="4" name="Content Placeholder 3"/>
          <p:cNvSpPr>
            <a:spLocks noGrp="1"/>
          </p:cNvSpPr>
          <p:nvPr>
            <p:ph idx="1"/>
          </p:nvPr>
        </p:nvSpPr>
        <p:spPr>
          <a:xfrm>
            <a:off x="304800" y="1828800"/>
            <a:ext cx="8077200" cy="4648200"/>
          </a:xfrm>
        </p:spPr>
        <p:txBody>
          <a:bodyPr/>
          <a:lstStyle/>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China is planning to establish a brand new dispute settlement mechanism, so as to provide legal protections including litigation, mediation and arbitration solutions for business along the Belt and Road </a:t>
            </a:r>
            <a:r>
              <a:rPr lang="en-US" sz="2000" dirty="0" smtClean="0">
                <a:solidFill>
                  <a:schemeClr val="tx1"/>
                </a:solidFill>
                <a:latin typeface="Times New Roman" panose="02020603050405020304" pitchFamily="18" charset="0"/>
                <a:cs typeface="Times New Roman" panose="02020603050405020304" pitchFamily="18" charset="0"/>
              </a:rPr>
              <a:t>Initiative</a:t>
            </a:r>
            <a:r>
              <a:rPr lang="en-US" sz="2000" dirty="0">
                <a:solidFill>
                  <a:schemeClr val="tx1"/>
                </a:solidFill>
                <a:latin typeface="Times New Roman" panose="02020603050405020304" pitchFamily="18" charset="0"/>
                <a:cs typeface="Times New Roman" panose="02020603050405020304" pitchFamily="18" charset="0"/>
              </a:rPr>
              <a:t>.</a:t>
            </a:r>
            <a:endParaRPr lang="en-US" sz="2000" dirty="0" smtClean="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According to the design plan, the Supreme People’s Court will set up an international commercial court in Beijing, Xi’an and Shenzhen</a:t>
            </a:r>
            <a:r>
              <a:rPr lang="en-US" sz="2000" dirty="0" smtClean="0">
                <a:solidFill>
                  <a:schemeClr val="tx1"/>
                </a:solidFill>
                <a:latin typeface="Times New Roman" panose="02020603050405020304" pitchFamily="18" charset="0"/>
                <a:cs typeface="Times New Roman" panose="02020603050405020304" pitchFamily="18" charset="0"/>
              </a:rPr>
              <a:t>.</a:t>
            </a:r>
          </a:p>
          <a:p>
            <a:pPr>
              <a:buFont typeface="Arial" panose="020B0604020202020204" pitchFamily="34" charset="0"/>
              <a:buChar char="•"/>
            </a:pPr>
            <a:endParaRPr lang="en-US" sz="2000" dirty="0">
              <a:solidFill>
                <a:schemeClr val="tx1"/>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Besides, the China Council for the Promotion of International Trade (CCPIT) is also planning to launch a new organization to prevent and resolve international disputes in accordance with the principle of “cooperating and sharing.”</a:t>
            </a:r>
          </a:p>
          <a:p>
            <a:r>
              <a:rPr lang="en-US" sz="2000" dirty="0" err="1" smtClean="0">
                <a:latin typeface="Times New Roman" panose="02020603050405020304" pitchFamily="18" charset="0"/>
                <a:cs typeface="Times New Roman" panose="02020603050405020304" pitchFamily="18" charset="0"/>
              </a:rPr>
              <a:t>Source:http</a:t>
            </a:r>
            <a:r>
              <a:rPr lang="en-US" sz="2000" dirty="0">
                <a:latin typeface="Times New Roman" panose="02020603050405020304" pitchFamily="18" charset="0"/>
                <a:cs typeface="Times New Roman" panose="02020603050405020304" pitchFamily="18" charset="0"/>
              </a:rPr>
              <a:t>://www.atimes.com/article/china-establish-court-obor-disputes/</a:t>
            </a:r>
          </a:p>
          <a:p>
            <a:endParaRPr lang="en-US" dirty="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5</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0273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2000"/>
            <a:ext cx="8991600" cy="838200"/>
          </a:xfrm>
        </p:spPr>
        <p:txBody>
          <a:bodyPr/>
          <a:lstStyle/>
          <a:p>
            <a:r>
              <a:rPr lang="en-US" sz="2800" dirty="0">
                <a:effectLst/>
              </a:rPr>
              <a:t>China's courts for BRI disputes a 'logical </a:t>
            </a:r>
            <a:r>
              <a:rPr lang="en-US" sz="2800" dirty="0" err="1" smtClean="0">
                <a:effectLst/>
              </a:rPr>
              <a:t>step'</a:t>
            </a:r>
            <a:r>
              <a:rPr lang="en-US" sz="2800" cap="all" dirty="0" err="1" smtClean="0">
                <a:effectLst/>
              </a:rPr>
              <a:t>FEB</a:t>
            </a:r>
            <a:r>
              <a:rPr lang="en-US" sz="2800" cap="all" dirty="0" smtClean="0">
                <a:effectLst/>
              </a:rPr>
              <a:t> </a:t>
            </a:r>
            <a:r>
              <a:rPr lang="en-US" sz="2800" cap="all" dirty="0">
                <a:effectLst/>
              </a:rPr>
              <a:t>7, 2018, </a:t>
            </a:r>
            <a:r>
              <a:rPr lang="en-US" sz="2800" dirty="0">
                <a:effectLst/>
              </a:rPr>
              <a:t/>
            </a:r>
            <a:br>
              <a:rPr lang="en-US" sz="2800" dirty="0">
                <a:effectLst/>
              </a:rPr>
            </a:br>
            <a:endParaRPr lang="en-US" sz="2800" dirty="0"/>
          </a:p>
        </p:txBody>
      </p:sp>
      <p:sp>
        <p:nvSpPr>
          <p:cNvPr id="4" name="Content Placeholder 3"/>
          <p:cNvSpPr>
            <a:spLocks noGrp="1"/>
          </p:cNvSpPr>
          <p:nvPr>
            <p:ph idx="1"/>
          </p:nvPr>
        </p:nvSpPr>
        <p:spPr>
          <a:xfrm rot="10800000" flipV="1">
            <a:off x="0" y="1600200"/>
            <a:ext cx="9067800" cy="4800600"/>
          </a:xfrm>
        </p:spPr>
        <p:txBody>
          <a:bodyPr/>
          <a:lstStyle/>
          <a:p>
            <a:pPr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Singapore Business Federation chairman </a:t>
            </a:r>
            <a:r>
              <a:rPr lang="en-US" dirty="0" err="1">
                <a:solidFill>
                  <a:schemeClr val="tx1"/>
                </a:solidFill>
                <a:latin typeface="Times New Roman" panose="02020603050405020304" pitchFamily="18" charset="0"/>
                <a:cs typeface="Times New Roman" panose="02020603050405020304" pitchFamily="18" charset="0"/>
              </a:rPr>
              <a:t>Teo</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Siong</a:t>
            </a:r>
            <a:r>
              <a:rPr lang="en-US" dirty="0">
                <a:solidFill>
                  <a:schemeClr val="tx1"/>
                </a:solidFill>
                <a:latin typeface="Times New Roman" panose="02020603050405020304" pitchFamily="18" charset="0"/>
                <a:cs typeface="Times New Roman" panose="02020603050405020304" pitchFamily="18" charset="0"/>
              </a:rPr>
              <a:t> Seng said China's effort to create a fair and just international mechanism to settle disputes linked to the BRI will be welcomed by the Singapore business community, and boost its confidence in taking part in BRI projects</a:t>
            </a:r>
            <a:r>
              <a:rPr lang="en-US" dirty="0" smtClean="0">
                <a:solidFill>
                  <a:schemeClr val="tx1"/>
                </a:solidFill>
                <a:latin typeface="Times New Roman" panose="02020603050405020304" pitchFamily="18" charset="0"/>
                <a:cs typeface="Times New Roman" panose="02020603050405020304" pitchFamily="18" charset="0"/>
              </a:rPr>
              <a:t>.</a:t>
            </a:r>
          </a:p>
          <a:p>
            <a:pPr marL="0" indent="0" algn="just"/>
            <a:endParaRPr lang="en-US"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The benefits of Beijing's decision can also extend beyond businesses.</a:t>
            </a:r>
          </a:p>
          <a:p>
            <a:endParaRPr lang="en-US" dirty="0" smtClean="0"/>
          </a:p>
          <a:p>
            <a:endParaRPr lang="en-US" dirty="0"/>
          </a:p>
          <a:p>
            <a:endParaRPr lang="en-US" sz="1800" dirty="0" smtClean="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err="1" smtClean="0">
                <a:latin typeface="Times New Roman" panose="02020603050405020304" pitchFamily="18" charset="0"/>
                <a:cs typeface="Times New Roman" panose="02020603050405020304" pitchFamily="18" charset="0"/>
              </a:rPr>
              <a:t>Source:http</a:t>
            </a:r>
            <a:r>
              <a:rPr lang="en-US" sz="1800" dirty="0">
                <a:latin typeface="Times New Roman" panose="02020603050405020304" pitchFamily="18" charset="0"/>
                <a:cs typeface="Times New Roman" panose="02020603050405020304" pitchFamily="18" charset="0"/>
              </a:rPr>
              <a:t>://www.straitstimes.com/asia/east-asia/chinas-courts-for-bri-disputes-a-logical-step</a:t>
            </a:r>
          </a:p>
          <a:p>
            <a:endParaRPr lang="en-US" dirty="0"/>
          </a:p>
        </p:txBody>
      </p:sp>
      <p:sp>
        <p:nvSpPr>
          <p:cNvPr id="8" name="Slide Number Placeholder 5"/>
          <p:cNvSpPr>
            <a:spLocks noGrp="1"/>
          </p:cNvSpPr>
          <p:nvPr>
            <p:ph type="sldNum" sz="quarter" idx="12"/>
          </p:nvPr>
        </p:nvSpPr>
        <p:spPr/>
        <p:txBody>
          <a:bodyPr/>
          <a:lstStyle/>
          <a:p>
            <a:r>
              <a:rPr lang="en-US"/>
              <a:t>Page </a:t>
            </a:r>
            <a:fld id="{71C83861-BC47-43EA-B6BC-4BAC46654F65}" type="slidenum">
              <a:rPr lang="en-US"/>
              <a:pPr/>
              <a:t>6</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050"/>
          <a:stretch/>
        </p:blipFill>
        <p:spPr bwMode="auto">
          <a:xfrm>
            <a:off x="7086600" y="11723"/>
            <a:ext cx="1975201" cy="597877"/>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2018)</a:t>
            </a:r>
            <a:endParaRPr lang="en-US" sz="1400" b="0" dirty="0">
              <a:solidFill>
                <a:schemeClr val="bg1"/>
              </a:solidFill>
              <a:latin typeface="Cambria" pitchFamily="18" charset="0"/>
            </a:endParaRPr>
          </a:p>
        </p:txBody>
      </p:sp>
    </p:spTree>
    <p:extLst>
      <p:ext uri="{BB962C8B-B14F-4D97-AF65-F5344CB8AC3E}">
        <p14:creationId xmlns:p14="http://schemas.microsoft.com/office/powerpoint/2010/main" val="2261554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1" y="838200"/>
            <a:ext cx="2743200" cy="838200"/>
          </a:xfrm>
        </p:spPr>
        <p:txBody>
          <a:bodyPr/>
          <a:lstStyle/>
          <a:p>
            <a:r>
              <a:rPr lang="en-US" sz="2800" dirty="0">
                <a:effectLst/>
              </a:rPr>
              <a:t/>
            </a:r>
            <a:br>
              <a:rPr lang="en-US" sz="2800" dirty="0">
                <a:effectLst/>
              </a:rPr>
            </a:br>
            <a:r>
              <a:rPr lang="en-US" sz="2800" dirty="0">
                <a:effectLst/>
              </a:rPr>
              <a:t/>
            </a:r>
            <a:br>
              <a:rPr lang="en-US" sz="2800" dirty="0">
                <a:effectLst/>
              </a:rPr>
            </a:br>
            <a:r>
              <a:rPr lang="en-US" sz="2800" dirty="0" smtClean="0">
                <a:effectLst/>
              </a:rPr>
              <a:t/>
            </a:r>
            <a:br>
              <a:rPr lang="en-US" sz="2800" dirty="0" smtClean="0">
                <a:effectLst/>
              </a:rPr>
            </a:br>
            <a:r>
              <a:rPr lang="en-US" sz="2800" dirty="0">
                <a:effectLst/>
              </a:rPr>
              <a:t/>
            </a:r>
            <a:br>
              <a:rPr lang="en-US" sz="2800" dirty="0">
                <a:effectLst/>
              </a:rPr>
            </a:br>
            <a:r>
              <a:rPr lang="en-US" sz="2800" dirty="0" smtClean="0">
                <a:effectLst/>
              </a:rPr>
              <a:t/>
            </a:r>
            <a:br>
              <a:rPr lang="en-US" sz="2800" dirty="0" smtClean="0">
                <a:effectLst/>
              </a:rPr>
            </a:br>
            <a:r>
              <a:rPr lang="en-US" sz="2800" dirty="0">
                <a:effectLst/>
              </a:rPr>
              <a:t/>
            </a:r>
            <a:br>
              <a:rPr lang="en-US" sz="2800" dirty="0">
                <a:effectLst/>
              </a:rPr>
            </a:br>
            <a:r>
              <a:rPr lang="en-US" sz="2800" dirty="0" smtClean="0">
                <a:effectLst/>
              </a:rPr>
              <a:t/>
            </a:r>
            <a:br>
              <a:rPr lang="en-US" sz="2800" dirty="0" smtClean="0">
                <a:effectLst/>
              </a:rPr>
            </a:br>
            <a:r>
              <a:rPr lang="en-US" sz="2800" dirty="0">
                <a:effectLst/>
              </a:rPr>
              <a:t/>
            </a:r>
            <a:br>
              <a:rPr lang="en-US" sz="2800" dirty="0">
                <a:effectLst/>
              </a:rPr>
            </a:br>
            <a:r>
              <a:rPr lang="en-US" sz="2800" dirty="0" smtClean="0">
                <a:effectLst/>
              </a:rPr>
              <a:t/>
            </a:r>
            <a:br>
              <a:rPr lang="en-US" sz="2800" dirty="0" smtClean="0">
                <a:effectLst/>
              </a:rPr>
            </a:br>
            <a:r>
              <a:rPr lang="en-US" sz="2800" dirty="0" smtClean="0">
                <a:effectLst/>
              </a:rPr>
              <a:t/>
            </a:r>
            <a:br>
              <a:rPr lang="en-US" sz="2800" dirty="0" smtClean="0">
                <a:effectLst/>
              </a:rPr>
            </a:br>
            <a:r>
              <a:rPr lang="en-US" sz="1400" dirty="0" smtClean="0">
                <a:effectLst/>
              </a:rPr>
              <a:t>Japan-China </a:t>
            </a:r>
            <a:r>
              <a:rPr lang="en-US" sz="1400" dirty="0">
                <a:effectLst/>
              </a:rPr>
              <a:t>competition heating </a:t>
            </a:r>
            <a:r>
              <a:rPr lang="en-US" sz="1400" dirty="0" smtClean="0">
                <a:effectLst/>
              </a:rPr>
              <a:t>up </a:t>
            </a:r>
            <a:r>
              <a:rPr lang="en-US" sz="1400" dirty="0" err="1" smtClean="0">
                <a:effectLst/>
              </a:rPr>
              <a:t>Eijas</a:t>
            </a:r>
            <a:r>
              <a:rPr lang="en-US" sz="1400" dirty="0" smtClean="0">
                <a:effectLst/>
              </a:rPr>
              <a:t> </a:t>
            </a:r>
            <a:r>
              <a:rPr lang="en-US" sz="1400" dirty="0" err="1" smtClean="0">
                <a:effectLst/>
              </a:rPr>
              <a:t>Ariffin</a:t>
            </a:r>
            <a:r>
              <a:rPr lang="en-US" sz="1400" dirty="0">
                <a:effectLst/>
              </a:rPr>
              <a:t/>
            </a:r>
            <a:br>
              <a:rPr lang="en-US" sz="1400" dirty="0">
                <a:effectLst/>
              </a:rPr>
            </a:br>
            <a:r>
              <a:rPr lang="en-US" sz="1400" i="1" dirty="0" smtClean="0">
                <a:effectLst/>
              </a:rPr>
              <a:t>16 </a:t>
            </a:r>
            <a:r>
              <a:rPr lang="en-US" sz="1400" i="1" dirty="0">
                <a:effectLst/>
              </a:rPr>
              <a:t>February 2018</a:t>
            </a:r>
            <a:r>
              <a:rPr lang="en-US" sz="1400" dirty="0">
                <a:effectLst/>
              </a:rPr>
              <a:t/>
            </a:r>
            <a:br>
              <a:rPr lang="en-US" sz="1400" dirty="0">
                <a:effectLst/>
              </a:rPr>
            </a:br>
            <a:endParaRPr lang="en-US" sz="1400" dirty="0"/>
          </a:p>
        </p:txBody>
      </p:sp>
      <p:sp>
        <p:nvSpPr>
          <p:cNvPr id="17" name="Text Placeholder 16"/>
          <p:cNvSpPr>
            <a:spLocks noGrp="1"/>
          </p:cNvSpPr>
          <p:nvPr>
            <p:ph type="body" sz="half" idx="2"/>
          </p:nvPr>
        </p:nvSpPr>
        <p:spPr>
          <a:xfrm>
            <a:off x="0" y="1447800"/>
            <a:ext cx="3810000" cy="4953000"/>
          </a:xfrm>
        </p:spPr>
        <p:txBody>
          <a:bodyPr/>
          <a:lstStyle/>
          <a:p>
            <a:pPr marL="285750" indent="-285750"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As both Japan and China seek to exert their geopolitical ambitions on the region, competition between the two countries is heating </a:t>
            </a:r>
            <a:r>
              <a:rPr lang="en-US" dirty="0" smtClean="0">
                <a:solidFill>
                  <a:schemeClr val="tx1"/>
                </a:solidFill>
                <a:latin typeface="Times New Roman" panose="02020603050405020304" pitchFamily="18" charset="0"/>
                <a:cs typeface="Times New Roman" panose="02020603050405020304" pitchFamily="18" charset="0"/>
              </a:rPr>
              <a:t>up.</a:t>
            </a:r>
          </a:p>
          <a:p>
            <a:pPr marL="285750" indent="-285750" algn="just">
              <a:buFont typeface="Arial" panose="020B0604020202020204" pitchFamily="34" charset="0"/>
              <a:buChar char="•"/>
            </a:pPr>
            <a:endParaRPr lang="en-US" dirty="0" smtClean="0">
              <a:solidFill>
                <a:schemeClr val="tx1"/>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Developing </a:t>
            </a:r>
            <a:r>
              <a:rPr lang="en-US" dirty="0">
                <a:solidFill>
                  <a:schemeClr val="tx1"/>
                </a:solidFill>
                <a:latin typeface="Times New Roman" panose="02020603050405020304" pitchFamily="18" charset="0"/>
                <a:cs typeface="Times New Roman" panose="02020603050405020304" pitchFamily="18" charset="0"/>
              </a:rPr>
              <a:t>regions such as Africa and Southeast Asia are the two main regions where both, China and Japan have been trying to gain as much influence as possible</a:t>
            </a:r>
            <a:r>
              <a:rPr lang="en-US" dirty="0" smtClean="0">
                <a:solidFill>
                  <a:schemeClr val="tx1"/>
                </a:solidFill>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dirty="0" smtClean="0">
                <a:solidFill>
                  <a:schemeClr val="tx1"/>
                </a:solidFill>
                <a:latin typeface="Times New Roman" panose="02020603050405020304" pitchFamily="18" charset="0"/>
                <a:cs typeface="Times New Roman" panose="02020603050405020304" pitchFamily="18" charset="0"/>
              </a:rPr>
              <a:t>In </a:t>
            </a:r>
            <a:r>
              <a:rPr lang="en-US" dirty="0" smtClean="0">
                <a:solidFill>
                  <a:schemeClr val="tx1"/>
                </a:solidFill>
                <a:latin typeface="Times New Roman" panose="02020603050405020304" pitchFamily="18" charset="0"/>
                <a:cs typeface="Times New Roman" panose="02020603050405020304" pitchFamily="18" charset="0"/>
              </a:rPr>
              <a:t>2016, Japan’s </a:t>
            </a:r>
            <a:r>
              <a:rPr lang="en-US" dirty="0">
                <a:solidFill>
                  <a:schemeClr val="tx1"/>
                </a:solidFill>
                <a:latin typeface="Times New Roman" panose="02020603050405020304" pitchFamily="18" charset="0"/>
                <a:cs typeface="Times New Roman" panose="02020603050405020304" pitchFamily="18" charset="0"/>
              </a:rPr>
              <a:t>total investments in the “ASEAN-6” – Singapore, Malaysia, Thailand, Indonesia, Philippines and Vietnam – accounted for more than 50% of their total investments in the region</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a Bloomberg report earlier this month shows that Japanese backed projects in the region total up to 237 as opposed to 191 Chinese backed projects in the region.</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Source</a:t>
            </a:r>
            <a:r>
              <a:rPr lang="en-US" dirty="0" smtClean="0">
                <a:latin typeface="Times New Roman" panose="02020603050405020304" pitchFamily="18" charset="0"/>
                <a:cs typeface="Times New Roman" panose="02020603050405020304" pitchFamily="18" charset="0"/>
              </a:rPr>
              <a:t>: https</a:t>
            </a:r>
            <a:r>
              <a:rPr lang="en-US" dirty="0">
                <a:latin typeface="Times New Roman" panose="02020603050405020304" pitchFamily="18" charset="0"/>
                <a:cs typeface="Times New Roman" panose="02020603050405020304" pitchFamily="18" charset="0"/>
              </a:rPr>
              <a:t>://theaseanpost.com/article/japan-china-competition-heating</a:t>
            </a:r>
          </a:p>
          <a:p>
            <a:endParaRPr lang="en-US" dirty="0"/>
          </a:p>
        </p:txBody>
      </p:sp>
      <p:sp>
        <p:nvSpPr>
          <p:cNvPr id="8" name="Slide Number Placeholder 5"/>
          <p:cNvSpPr>
            <a:spLocks noGrp="1"/>
          </p:cNvSpPr>
          <p:nvPr>
            <p:ph type="sldNum" sz="quarter" idx="12"/>
          </p:nvPr>
        </p:nvSpPr>
        <p:spPr/>
        <p:txBody>
          <a:bodyPr/>
          <a:lstStyle/>
          <a:p>
            <a:r>
              <a:rPr lang="en-US"/>
              <a:t>Page </a:t>
            </a:r>
            <a:fld id="{71C83861-BC47-43EA-B6BC-4BAC46654F65}" type="slidenum">
              <a:rPr lang="en-US"/>
              <a:pPr/>
              <a:t>7</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050"/>
          <a:stretch/>
        </p:blipFill>
        <p:spPr bwMode="auto">
          <a:xfrm>
            <a:off x="7086600" y="11723"/>
            <a:ext cx="1975201" cy="597877"/>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27"/>
          <p:cNvSpPr txBox="1">
            <a:spLocks noChangeArrowheads="1"/>
          </p:cNvSpPr>
          <p:nvPr/>
        </p:nvSpPr>
        <p:spPr bwMode="auto">
          <a:xfrm>
            <a:off x="142458" y="26746"/>
            <a:ext cx="237214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400" dirty="0">
                <a:solidFill>
                  <a:schemeClr val="accent3">
                    <a:lumMod val="20000"/>
                    <a:lumOff val="80000"/>
                  </a:schemeClr>
                </a:solidFill>
                <a:latin typeface="Cambria" pitchFamily="18" charset="0"/>
              </a:rPr>
              <a:t>Session # 14</a:t>
            </a:r>
            <a:br>
              <a:rPr lang="en-US" sz="1400" dirty="0">
                <a:solidFill>
                  <a:schemeClr val="accent3">
                    <a:lumMod val="20000"/>
                    <a:lumOff val="80000"/>
                  </a:schemeClr>
                </a:solidFill>
                <a:latin typeface="Cambria" pitchFamily="18" charset="0"/>
              </a:rPr>
            </a:br>
            <a:r>
              <a:rPr lang="en-US" sz="1400" dirty="0">
                <a:solidFill>
                  <a:schemeClr val="accent3">
                    <a:lumMod val="20000"/>
                    <a:lumOff val="80000"/>
                  </a:schemeClr>
                </a:solidFill>
                <a:latin typeface="Cambria" pitchFamily="18" charset="0"/>
              </a:rPr>
              <a:t>(March 8 2018)</a:t>
            </a:r>
            <a:endParaRPr lang="en-US" sz="1400" b="0" dirty="0">
              <a:solidFill>
                <a:schemeClr val="bg1"/>
              </a:solidFill>
              <a:latin typeface="Cambria" pitchFamily="18" charset="0"/>
            </a:endParaRPr>
          </a:p>
        </p:txBody>
      </p:sp>
      <p:pic>
        <p:nvPicPr>
          <p:cNvPr id="22" name="ent_11292" descr="https://www.theaseanpost.com/sites/default/files/11292_0.jpg"/>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62400" y="1676400"/>
            <a:ext cx="5105400" cy="3733800"/>
          </a:xfrm>
          <a:prstGeom prst="rect">
            <a:avLst/>
          </a:prstGeom>
          <a:noFill/>
          <a:ln>
            <a:noFill/>
          </a:ln>
        </p:spPr>
      </p:pic>
    </p:spTree>
    <p:extLst>
      <p:ext uri="{BB962C8B-B14F-4D97-AF65-F5344CB8AC3E}">
        <p14:creationId xmlns:p14="http://schemas.microsoft.com/office/powerpoint/2010/main" val="2981900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533400"/>
            <a:ext cx="9144000" cy="1219200"/>
          </a:xfrm>
        </p:spPr>
        <p:txBody>
          <a:bodyPr/>
          <a:lstStyle/>
          <a:p>
            <a:r>
              <a:rPr lang="en-US" dirty="0">
                <a:effectLst/>
              </a:rPr>
              <a:t>How the West got China </a:t>
            </a:r>
            <a:r>
              <a:rPr lang="en-US" dirty="0" smtClean="0">
                <a:effectLst/>
              </a:rPr>
              <a:t>wrong </a:t>
            </a:r>
            <a:r>
              <a:rPr lang="en-US" sz="1600" dirty="0" smtClean="0">
                <a:effectLst/>
              </a:rPr>
              <a:t>March </a:t>
            </a:r>
            <a:r>
              <a:rPr lang="en-US" sz="1600" dirty="0">
                <a:effectLst/>
              </a:rPr>
              <a:t>1st 2018</a:t>
            </a:r>
            <a:r>
              <a:rPr lang="en-US" dirty="0">
                <a:effectLst/>
              </a:rPr>
              <a:t/>
            </a:r>
            <a:br>
              <a:rPr lang="en-US" dirty="0">
                <a:effectLst/>
              </a:rPr>
            </a:br>
            <a:r>
              <a:rPr lang="en-US" sz="1800" i="1" dirty="0" smtClean="0">
                <a:solidFill>
                  <a:schemeClr val="tx1"/>
                </a:solidFill>
                <a:effectLst/>
              </a:rPr>
              <a:t>It </a:t>
            </a:r>
            <a:r>
              <a:rPr lang="en-US" sz="1800" i="1" dirty="0">
                <a:solidFill>
                  <a:schemeClr val="tx1"/>
                </a:solidFill>
                <a:effectLst/>
              </a:rPr>
              <a:t>bet that China would head towards democracy and the market economy. The gamble has failed</a:t>
            </a:r>
            <a:r>
              <a:rPr lang="en-US" sz="1800" dirty="0">
                <a:solidFill>
                  <a:schemeClr val="tx1"/>
                </a:solidFill>
                <a:effectLst/>
              </a:rPr>
              <a:t/>
            </a:r>
            <a:br>
              <a:rPr lang="en-US" sz="1800" dirty="0">
                <a:solidFill>
                  <a:schemeClr val="tx1"/>
                </a:solidFill>
                <a:effectLst/>
              </a:rPr>
            </a:br>
            <a:endParaRPr lang="en-US" sz="1800" dirty="0">
              <a:solidFill>
                <a:schemeClr val="tx1"/>
              </a:solidFill>
            </a:endParaRPr>
          </a:p>
        </p:txBody>
      </p:sp>
      <p:sp>
        <p:nvSpPr>
          <p:cNvPr id="15" name="Text Placeholder 14"/>
          <p:cNvSpPr>
            <a:spLocks noGrp="1"/>
          </p:cNvSpPr>
          <p:nvPr>
            <p:ph idx="1"/>
          </p:nvPr>
        </p:nvSpPr>
        <p:spPr>
          <a:xfrm>
            <a:off x="152400" y="1676400"/>
            <a:ext cx="8229600" cy="4876800"/>
          </a:xfrm>
        </p:spPr>
        <p:txBody>
          <a:bodyPr/>
          <a:lstStyle/>
          <a:p>
            <a:pPr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Start with politics. </a:t>
            </a:r>
            <a:r>
              <a:rPr lang="en-US" dirty="0" err="1">
                <a:solidFill>
                  <a:schemeClr val="tx1"/>
                </a:solidFill>
                <a:latin typeface="Times New Roman" panose="02020603050405020304" pitchFamily="18" charset="0"/>
                <a:cs typeface="Times New Roman" panose="02020603050405020304" pitchFamily="18" charset="0"/>
              </a:rPr>
              <a:t>Mr</a:t>
            </a:r>
            <a:r>
              <a:rPr lang="en-US" dirty="0">
                <a:solidFill>
                  <a:schemeClr val="tx1"/>
                </a:solidFill>
                <a:latin typeface="Times New Roman" panose="02020603050405020304" pitchFamily="18" charset="0"/>
                <a:cs typeface="Times New Roman" panose="02020603050405020304" pitchFamily="18" charset="0"/>
              </a:rPr>
              <a:t> Xi has used his power to reassert the dominance of the Communist Party and of his own position within it. As part of a campaign against corruption, he has eliminated potential rivals. </a:t>
            </a:r>
            <a:endParaRPr lang="en-US" dirty="0" smtClean="0">
              <a:solidFill>
                <a:schemeClr val="tx1"/>
              </a:solidFill>
              <a:latin typeface="Times New Roman" panose="02020603050405020304" pitchFamily="18" charset="0"/>
              <a:cs typeface="Times New Roman" panose="02020603050405020304" pitchFamily="18" charset="0"/>
            </a:endParaRPr>
          </a:p>
          <a:p>
            <a:pPr algn="just"/>
            <a:endParaRPr lang="en-US" dirty="0">
              <a:solidFill>
                <a:schemeClr val="tx1"/>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M</a:t>
            </a:r>
            <a:r>
              <a:rPr lang="en-US" dirty="0" smtClean="0">
                <a:solidFill>
                  <a:schemeClr val="tx1"/>
                </a:solidFill>
                <a:latin typeface="Times New Roman" panose="02020603050405020304" pitchFamily="18" charset="0"/>
                <a:cs typeface="Times New Roman" panose="02020603050405020304" pitchFamily="18" charset="0"/>
              </a:rPr>
              <a:t>arkets </a:t>
            </a:r>
            <a:r>
              <a:rPr lang="en-US" dirty="0">
                <a:solidFill>
                  <a:schemeClr val="tx1"/>
                </a:solidFill>
                <a:latin typeface="Times New Roman" panose="02020603050405020304" pitchFamily="18" charset="0"/>
                <a:cs typeface="Times New Roman" panose="02020603050405020304" pitchFamily="18" charset="0"/>
              </a:rPr>
              <a:t>has been more successful. China has been integrated into the global economy. </a:t>
            </a:r>
            <a:r>
              <a:rPr lang="en-US" dirty="0" smtClean="0">
                <a:solidFill>
                  <a:schemeClr val="tx1"/>
                </a:solidFill>
                <a:latin typeface="Times New Roman" panose="02020603050405020304" pitchFamily="18" charset="0"/>
                <a:cs typeface="Times New Roman" panose="02020603050405020304" pitchFamily="18" charset="0"/>
              </a:rPr>
              <a:t>It </a:t>
            </a:r>
            <a:r>
              <a:rPr lang="en-US" dirty="0">
                <a:solidFill>
                  <a:schemeClr val="tx1"/>
                </a:solidFill>
                <a:latin typeface="Times New Roman" panose="02020603050405020304" pitchFamily="18" charset="0"/>
                <a:cs typeface="Times New Roman" panose="02020603050405020304" pitchFamily="18" charset="0"/>
              </a:rPr>
              <a:t>is the world’s biggest </a:t>
            </a:r>
            <a:r>
              <a:rPr lang="en-US" dirty="0" smtClean="0">
                <a:solidFill>
                  <a:schemeClr val="tx1"/>
                </a:solidFill>
                <a:latin typeface="Times New Roman" panose="02020603050405020304" pitchFamily="18" charset="0"/>
                <a:cs typeface="Times New Roman" panose="02020603050405020304" pitchFamily="18" charset="0"/>
              </a:rPr>
              <a:t>exporter</a:t>
            </a:r>
            <a:r>
              <a:rPr lang="en-US" dirty="0">
                <a:solidFill>
                  <a:schemeClr val="tx1"/>
                </a:solidFill>
                <a:latin typeface="Times New Roman" panose="02020603050405020304" pitchFamily="18" charset="0"/>
                <a:cs typeface="Times New Roman" panose="02020603050405020304" pitchFamily="18" charset="0"/>
              </a:rPr>
              <a:t>.</a:t>
            </a:r>
            <a:r>
              <a:rPr lang="en-US" dirty="0" smtClean="0">
                <a:solidFill>
                  <a:schemeClr val="tx1"/>
                </a:solidFill>
                <a:latin typeface="Times New Roman" panose="02020603050405020304" pitchFamily="18" charset="0"/>
                <a:cs typeface="Times New Roman" panose="02020603050405020304" pitchFamily="18" charset="0"/>
              </a:rPr>
              <a:t> It </a:t>
            </a:r>
            <a:r>
              <a:rPr lang="en-US" dirty="0">
                <a:solidFill>
                  <a:schemeClr val="tx1"/>
                </a:solidFill>
                <a:latin typeface="Times New Roman" panose="02020603050405020304" pitchFamily="18" charset="0"/>
                <a:cs typeface="Times New Roman" panose="02020603050405020304" pitchFamily="18" charset="0"/>
              </a:rPr>
              <a:t>is enterprising and resourceful, and home to 12 of the world’s 100 most valuable listed companies. It has created extraordinary prosperity, for itself and those who have done business with it.</a:t>
            </a:r>
            <a:endParaRPr lang="en-US" dirty="0" smtClean="0">
              <a:solidFill>
                <a:schemeClr val="tx1"/>
              </a:solidFill>
              <a:latin typeface="Times New Roman" panose="02020603050405020304" pitchFamily="18" charset="0"/>
              <a:cs typeface="Times New Roman" panose="02020603050405020304" pitchFamily="18" charset="0"/>
            </a:endParaRPr>
          </a:p>
          <a:p>
            <a:endParaRPr lang="en-US" dirty="0"/>
          </a:p>
          <a:p>
            <a:endParaRPr lang="en-US" dirty="0" smtClean="0"/>
          </a:p>
        </p:txBody>
      </p:sp>
      <p:sp>
        <p:nvSpPr>
          <p:cNvPr id="8" name="Slide Number Placeholder 5"/>
          <p:cNvSpPr>
            <a:spLocks noGrp="1"/>
          </p:cNvSpPr>
          <p:nvPr>
            <p:ph type="sldNum" sz="quarter" idx="12"/>
          </p:nvPr>
        </p:nvSpPr>
        <p:spPr/>
        <p:txBody>
          <a:bodyPr/>
          <a:lstStyle/>
          <a:p>
            <a:r>
              <a:rPr lang="en-US" smtClean="0"/>
              <a:t>Page </a:t>
            </a:r>
            <a:fld id="{71C83861-BC47-43EA-B6BC-4BAC46654F65}" type="slidenum">
              <a:rPr lang="en-US" smtClean="0"/>
              <a:pPr/>
              <a:t>8</a:t>
            </a:fld>
            <a:endParaRPr lang="en-US"/>
          </a:p>
        </p:txBody>
      </p:sp>
      <p:sp>
        <p:nvSpPr>
          <p:cNvPr id="11" name="Text Box 27"/>
          <p:cNvSpPr txBox="1">
            <a:spLocks noChangeArrowheads="1"/>
          </p:cNvSpPr>
          <p:nvPr/>
        </p:nvSpPr>
        <p:spPr bwMode="auto">
          <a:xfrm>
            <a:off x="2971800" y="106991"/>
            <a:ext cx="3352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2400" dirty="0" smtClean="0">
                <a:solidFill>
                  <a:schemeClr val="tx1">
                    <a:lumMod val="50000"/>
                    <a:lumOff val="50000"/>
                  </a:schemeClr>
                </a:solidFill>
                <a:latin typeface="Cambria" pitchFamily="18" charset="0"/>
              </a:rPr>
              <a:t>MONTHLY UPDATE</a:t>
            </a:r>
            <a:endParaRPr lang="en-US" sz="1600" b="0" dirty="0">
              <a:solidFill>
                <a:schemeClr val="tx1">
                  <a:lumMod val="50000"/>
                  <a:lumOff val="50000"/>
                </a:schemeClr>
              </a:solidFill>
              <a:latin typeface="Cambria" pitchFamily="18" charset="0"/>
            </a:endParaRPr>
          </a:p>
        </p:txBody>
      </p:sp>
      <p:sp>
        <p:nvSpPr>
          <p:cNvPr id="6" name="Text Box 27"/>
          <p:cNvSpPr txBox="1">
            <a:spLocks noChangeArrowheads="1"/>
          </p:cNvSpPr>
          <p:nvPr/>
        </p:nvSpPr>
        <p:spPr bwMode="auto">
          <a:xfrm>
            <a:off x="142458" y="26746"/>
            <a:ext cx="2372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a:solidFill>
                  <a:schemeClr val="accent3">
                    <a:lumMod val="20000"/>
                    <a:lumOff val="80000"/>
                  </a:schemeClr>
                </a:solidFill>
                <a:latin typeface="Cambria" pitchFamily="18" charset="0"/>
              </a:rPr>
              <a:t>Session # 14</a:t>
            </a:r>
            <a:br>
              <a:rPr lang="en-US" sz="1200">
                <a:solidFill>
                  <a:schemeClr val="accent3">
                    <a:lumMod val="20000"/>
                    <a:lumOff val="80000"/>
                  </a:schemeClr>
                </a:solidFill>
                <a:latin typeface="Cambria" pitchFamily="18" charset="0"/>
              </a:rPr>
            </a:br>
            <a:r>
              <a:rPr lang="en-US" sz="1200">
                <a:solidFill>
                  <a:schemeClr val="accent3">
                    <a:lumMod val="20000"/>
                    <a:lumOff val="80000"/>
                  </a:schemeClr>
                </a:solidFill>
                <a:latin typeface="Cambria" pitchFamily="18" charset="0"/>
              </a:rPr>
              <a:t>(March 8 2018)</a:t>
            </a:r>
            <a:endParaRPr lang="en-US" sz="1100" b="0" dirty="0">
              <a:solidFill>
                <a:schemeClr val="bg1"/>
              </a:solidFill>
              <a:latin typeface="Cambria" pitchFamily="18" charset="0"/>
            </a:endParaRPr>
          </a:p>
        </p:txBody>
      </p:sp>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1336"/>
          <a:stretch/>
        </p:blipFill>
        <p:spPr bwMode="auto">
          <a:xfrm>
            <a:off x="7168799" y="13648"/>
            <a:ext cx="1975201" cy="59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9319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FF0000"/>
      </a:accent1>
      <a:accent2>
        <a:srgbClr val="333399"/>
      </a:accent2>
      <a:accent3>
        <a:srgbClr val="FFFF00"/>
      </a:accent3>
      <a:accent4>
        <a:srgbClr val="7030A0"/>
      </a:accent4>
      <a:accent5>
        <a:srgbClr val="33CC33"/>
      </a:accent5>
      <a:accent6>
        <a:srgbClr val="44969F"/>
      </a:accent6>
      <a:hlink>
        <a:srgbClr val="009999"/>
      </a:hlink>
      <a:folHlink>
        <a:srgbClr val="BF2600"/>
      </a:folHlink>
    </a:clrScheme>
    <a:fontScheme name="Default Design">
      <a:majorFont>
        <a:latin typeface="Cambria"/>
        <a:ea typeface=""/>
        <a:cs typeface="Arial"/>
      </a:majorFont>
      <a:minorFont>
        <a:latin typeface="Cambr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8565</TotalTime>
  <Words>1598</Words>
  <Application>Microsoft Office PowerPoint</Application>
  <PresentationFormat>On-screen Show (4:3)</PresentationFormat>
  <Paragraphs>162</Paragraphs>
  <Slides>19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Slide Titles</vt:lpstr>
      </vt:variant>
      <vt:variant>
        <vt:i4>19</vt:i4>
      </vt:variant>
      <vt:variant>
        <vt:lpstr>Custom Shows</vt:lpstr>
      </vt:variant>
      <vt:variant>
        <vt:i4>6</vt:i4>
      </vt:variant>
    </vt:vector>
  </HeadingPairs>
  <TitlesOfParts>
    <vt:vector size="33" baseType="lpstr">
      <vt:lpstr>Arial</vt:lpstr>
      <vt:lpstr>Calibri</vt:lpstr>
      <vt:lpstr>Cambria</vt:lpstr>
      <vt:lpstr>Century Gothic</vt:lpstr>
      <vt:lpstr>inherit</vt:lpstr>
      <vt:lpstr>Proxima N W15 Reg</vt:lpstr>
      <vt:lpstr>Times New Roman</vt:lpstr>
      <vt:lpstr>Default Design</vt:lpstr>
      <vt:lpstr>CHINA  STUDY CIRCLE</vt:lpstr>
      <vt:lpstr>PowerPoint Presentation</vt:lpstr>
      <vt:lpstr>PowerPoint Presentation</vt:lpstr>
      <vt:lpstr>Potential issues of Afghanistan’s inclusion in OBOR February 20, 2018  </vt:lpstr>
      <vt:lpstr>PowerPoint Presentation</vt:lpstr>
      <vt:lpstr>China to establish court for OBOR disputes By ASIA TIMES  JANUARY 25, 2018 </vt:lpstr>
      <vt:lpstr>China's courts for BRI disputes a 'logical step'FEB 7, 2018,  </vt:lpstr>
      <vt:lpstr>          Japan-China competition heating up Eijas Ariffin 16 February 2018 </vt:lpstr>
      <vt:lpstr>How the West got China wrong March 1st 2018 It bet that China would head towards democracy and the market economy. The gamble has failed </vt:lpstr>
      <vt:lpstr>PowerPoint Presentation</vt:lpstr>
      <vt:lpstr>PowerPoint Presentation</vt:lpstr>
      <vt:lpstr>PowerPoint Presentation</vt:lpstr>
      <vt:lpstr>China’s Outgoing Central Bank Governor Leaves an Impressive but Fragile Legacy 06 March 2018 </vt:lpstr>
      <vt:lpstr>New source</vt:lpstr>
      <vt:lpstr>PowerPoint Presentation</vt:lpstr>
      <vt:lpstr>PowerPoint Presentation</vt:lpstr>
      <vt:lpstr>PowerPoint Presentation</vt:lpstr>
      <vt:lpstr>PowerPoint Presentation</vt:lpstr>
      <vt:lpstr>PowerPoint Presentation</vt:lpstr>
      <vt:lpstr>Section 1</vt:lpstr>
      <vt:lpstr>Section 4</vt:lpstr>
      <vt:lpstr>Section 5</vt:lpstr>
      <vt:lpstr>Section 2</vt:lpstr>
      <vt:lpstr>Section 3</vt:lpstr>
      <vt:lpstr>Section 6</vt:lpstr>
    </vt:vector>
  </TitlesOfParts>
  <Company>Gallup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tanya</dc:creator>
  <cp:lastModifiedBy>HP</cp:lastModifiedBy>
  <cp:revision>2317</cp:revision>
  <cp:lastPrinted>2013-08-27T05:29:00Z</cp:lastPrinted>
  <dcterms:created xsi:type="dcterms:W3CDTF">2011-02-07T07:47:38Z</dcterms:created>
  <dcterms:modified xsi:type="dcterms:W3CDTF">2018-03-07T12:15:33Z</dcterms:modified>
</cp:coreProperties>
</file>